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Waitlist</c:v>
                </c:pt>
              </c:strCache>
            </c:strRef>
          </c:tx>
          <c:spPr>
            <a:solidFill>
              <a:srgbClr val="E8A020"/>
            </a:solidFill>
            <a:ln w="38100" cap="flat">
              <a:solidFill>
                <a:srgbClr val="E8A02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E8A020"/>
              </a:solidFill>
              <a:ln w="9525" cap="flat">
                <a:solidFill>
                  <a:srgbClr val="E8A02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Week 1</c:v>
                  </c:pt>
                  <c:pt idx="1">
                    <c:v>Week 2</c:v>
                  </c:pt>
                  <c:pt idx="2">
                    <c:v>Week 3</c:v>
                  </c:pt>
                  <c:pt idx="3">
                    <c:v>Week 4</c:v>
                  </c:pt>
                  <c:pt idx="4">
                    <c:v>Week 5</c:v>
                  </c:pt>
                  <c:pt idx="5">
                    <c:v>Week 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</c:v>
                </c:pt>
                <c:pt idx="1">
                  <c:v>45</c:v>
                </c:pt>
                <c:pt idx="2">
                  <c:v>89</c:v>
                </c:pt>
                <c:pt idx="3">
                  <c:v>156</c:v>
                </c:pt>
                <c:pt idx="4">
                  <c:v>247</c:v>
                </c:pt>
                <c:pt idx="5">
                  <c:v>347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A97B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A316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A97B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0B1C35"/>
    </a:solidFill>
    <a:ln w="6350" cap="flat">
      <a:solidFill>
        <a:srgbClr val="1A3160"/>
      </a:solidFill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($K)</c:v>
                </c:pt>
              </c:strCache>
            </c:strRef>
          </c:tx>
          <c:spPr>
            <a:solidFill>
              <a:srgbClr val="E8A02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Q1'26</c:v>
                  </c:pt>
                  <c:pt idx="1">
                    <c:v>Q2'26</c:v>
                  </c:pt>
                  <c:pt idx="2">
                    <c:v>Q3'26</c:v>
                  </c:pt>
                  <c:pt idx="3">
                    <c:v>Q4'26</c:v>
                  </c:pt>
                  <c:pt idx="4">
                    <c:v>Q1'27</c:v>
                  </c:pt>
                  <c:pt idx="5">
                    <c:v>Q2'27</c:v>
                  </c:pt>
                  <c:pt idx="6">
                    <c:v>Q3'27</c:v>
                  </c:pt>
                  <c:pt idx="7">
                    <c:v>Q4'27</c:v>
                  </c:pt>
                  <c:pt idx="8">
                    <c:v>Q1'28</c:v>
                  </c:pt>
                  <c:pt idx="9">
                    <c:v>Q2'28</c:v>
                  </c:pt>
                  <c:pt idx="10">
                    <c:v>Q3'28</c:v>
                  </c:pt>
                  <c:pt idx="11">
                    <c:v>Q4'28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</c:v>
                </c:pt>
                <c:pt idx="1">
                  <c:v>28</c:v>
                </c:pt>
                <c:pt idx="2">
                  <c:v>55</c:v>
                </c:pt>
                <c:pt idx="3">
                  <c:v>96</c:v>
                </c:pt>
                <c:pt idx="4">
                  <c:v>144</c:v>
                </c:pt>
                <c:pt idx="5">
                  <c:v>192</c:v>
                </c:pt>
                <c:pt idx="6">
                  <c:v>260</c:v>
                </c:pt>
                <c:pt idx="7">
                  <c:v>340</c:v>
                </c:pt>
                <c:pt idx="8">
                  <c:v>420</c:v>
                </c:pt>
                <c:pt idx="9">
                  <c:v>510</c:v>
                </c:pt>
                <c:pt idx="10">
                  <c:v>620</c:v>
                </c:pt>
                <c:pt idx="11">
                  <c:v>750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8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C0CFE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A316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C0CFE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0B1C35"/>
    </a:solidFill>
    <a:ln w="6350" cap="flat">
      <a:solidFill>
        <a:srgbClr val="1A3160"/>
      </a:solidFill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/ppt/charts/chart1.xml"/><Relationship Id="rId1" Type="http://schemas.openxmlformats.org/officeDocument/2006/relationships/image" Target="../media/image-6-1.jpeg"/><Relationship Id="rId2" Type="http://schemas.openxmlformats.org/officeDocument/2006/relationships/image" Target="../media/image-6-1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.xml"/><Relationship Id="rId1" Type="http://schemas.openxmlformats.org/officeDocument/2006/relationships/image" Target="../media/image-9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nius-digischool.com" TargetMode="External"/><Relationship Id="rId3" Type="http://schemas.openxmlformats.org/officeDocument/2006/relationships/hyperlink" Target="mailto:invest@genius-digischool.com" TargetMode="External"/><Relationship Id="rId4" Type="http://schemas.openxmlformats.org/officeDocument/2006/relationships/hyperlink" Target="https://wa.me/971XXXXXXXXX" TargetMode="External"/><Relationship Id="rId5" Type="http://schemas.openxmlformats.org/officeDocument/2006/relationships/hyperlink" Target="https://genius-digischool.com" TargetMode="External"/><Relationship Id="rId6" Type="http://schemas.openxmlformats.org/officeDocument/2006/relationships/hyperlink" Target="https://portal.genius-digischool.com" TargetMode="External"/><Relationship Id="rId7" Type="http://schemas.openxmlformats.org/officeDocument/2006/relationships/hyperlink" Target="https://linkedin.com/company/genius-digischool" TargetMode="External"/><Relationship Id="rId8" Type="http://schemas.openxmlformats.org/officeDocument/2006/relationships/hyperlink" Target="https://instagram.com/geniusdigischool" TargetMode="External"/><Relationship Id="rId1" Type="http://schemas.openxmlformats.org/officeDocument/2006/relationships/image" Target="../media/image-13-1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0F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828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72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9144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8288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27432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36576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45720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54864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64008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772400" y="0"/>
            <a:ext cx="4389120" cy="6858000"/>
          </a:xfrm>
          <a:prstGeom prst="rect">
            <a:avLst/>
          </a:prstGeom>
          <a:solidFill>
            <a:srgbClr val="122040">
              <a:alpha val="70000"/>
            </a:srgbClr>
          </a:solidFill>
          <a:ln w="12700">
            <a:solidFill>
              <a:srgbClr val="122040"/>
            </a:solidFill>
            <a:prstDash val="solid"/>
          </a:ln>
        </p:spPr>
      </p:sp>
      <p:pic>
        <p:nvPicPr>
          <p:cNvPr id="26" name="Image 0" descr="/home/claude/logo_en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365760"/>
            <a:ext cx="2377440" cy="1156592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457200" y="164592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Future-Ready Education</a:t>
            </a:r>
            <a:endParaRPr lang="en-US" sz="4400" dirty="0"/>
          </a:p>
        </p:txBody>
      </p:sp>
      <p:sp>
        <p:nvSpPr>
          <p:cNvPr id="28" name="Text 25"/>
          <p:cNvSpPr/>
          <p:nvPr/>
        </p:nvSpPr>
        <p:spPr>
          <a:xfrm>
            <a:off x="457200" y="26060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5C0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Modern Arab World</a:t>
            </a:r>
            <a:endParaRPr lang="en-US" sz="3200" dirty="0"/>
          </a:p>
        </p:txBody>
      </p:sp>
      <p:sp>
        <p:nvSpPr>
          <p:cNvPr id="29" name="Text 26"/>
          <p:cNvSpPr/>
          <p:nvPr/>
        </p:nvSpPr>
        <p:spPr>
          <a:xfrm>
            <a:off x="457200" y="338328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0CFE8"/>
                </a:solidFill>
              </a:rPr>
              <a:t>Smart Learning for Future Minds</a:t>
            </a:r>
            <a:endParaRPr lang="en-US" sz="1400" dirty="0"/>
          </a:p>
        </p:txBody>
      </p:sp>
      <p:sp>
        <p:nvSpPr>
          <p:cNvPr id="30" name="Shape 27"/>
          <p:cNvSpPr/>
          <p:nvPr/>
        </p:nvSpPr>
        <p:spPr>
          <a:xfrm>
            <a:off x="457200" y="3931920"/>
            <a:ext cx="5486400" cy="0"/>
          </a:xfrm>
          <a:prstGeom prst="line">
            <a:avLst/>
          </a:prstGeom>
          <a:noFill/>
          <a:ln w="12700">
            <a:solidFill>
              <a:srgbClr val="E8A02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C050"/>
                </a:solidFill>
              </a:rPr>
              <a:t>Seed Round: </a:t>
            </a:r>
            <a:pPr indent="0" marL="0">
              <a:buNone/>
            </a:pPr>
            <a:r>
              <a:rPr lang="en-US" sz="1200" dirty="0">
                <a:solidFill>
                  <a:srgbClr val="C0CFE8"/>
                </a:solidFill>
              </a:rPr>
              <a:t>$500K  ·  </a:t>
            </a:r>
            <a:pPr indent="0" marL="0">
              <a:buNone/>
            </a:pPr>
            <a:r>
              <a:rPr lang="en-US" sz="1200" dirty="0">
                <a:solidFill>
                  <a:srgbClr val="C0CFE8"/>
                </a:solidFill>
              </a:rPr>
              <a:t>April 2026  ·  </a:t>
            </a:r>
            <a:pPr indent="0" marL="0">
              <a:buNone/>
            </a:pPr>
            <a:r>
              <a:rPr lang="en-US" sz="1200" dirty="0">
                <a:solidFill>
                  <a:srgbClr val="C0CFE8"/>
                </a:solidFill>
              </a:rPr>
              <a:t>Confidential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8229600" y="1371600"/>
            <a:ext cx="3474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5C0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GCC EdTech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5C0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Opportunity</a:t>
            </a:r>
            <a:endParaRPr lang="en-US" sz="1800" dirty="0"/>
          </a:p>
        </p:txBody>
      </p:sp>
      <p:sp>
        <p:nvSpPr>
          <p:cNvPr id="33" name="Text 30"/>
          <p:cNvSpPr/>
          <p:nvPr/>
        </p:nvSpPr>
        <p:spPr>
          <a:xfrm>
            <a:off x="8229600" y="2468880"/>
            <a:ext cx="3474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$4.5B</a:t>
            </a:r>
            <a:endParaRPr lang="en-US" sz="4800" dirty="0"/>
          </a:p>
        </p:txBody>
      </p:sp>
      <p:sp>
        <p:nvSpPr>
          <p:cNvPr id="34" name="Text 31"/>
          <p:cNvSpPr/>
          <p:nvPr/>
        </p:nvSpPr>
        <p:spPr>
          <a:xfrm>
            <a:off x="8229600" y="32461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0CFE8"/>
                </a:solidFill>
              </a:rPr>
              <a:t>market by 2027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8686800" y="3749040"/>
            <a:ext cx="2560320" cy="0"/>
          </a:xfrm>
          <a:prstGeom prst="line">
            <a:avLst/>
          </a:prstGeom>
          <a:noFill/>
          <a:ln w="6350">
            <a:solidFill>
              <a:srgbClr val="E8A02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8229600" y="388620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A020"/>
                </a:solidFill>
              </a:rPr>
              <a:t>23% CAGR</a:t>
            </a:r>
            <a:endParaRPr lang="en-US" sz="1400" dirty="0"/>
          </a:p>
        </p:txBody>
      </p:sp>
      <p:sp>
        <p:nvSpPr>
          <p:cNvPr id="37" name="Shape 34"/>
          <p:cNvSpPr/>
          <p:nvPr/>
        </p:nvSpPr>
        <p:spPr>
          <a:xfrm>
            <a:off x="0" y="6528816"/>
            <a:ext cx="12161520" cy="329184"/>
          </a:xfrm>
          <a:prstGeom prst="rect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365760" y="654710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Genius DigiSchool  ·  Confidential &amp; Proprietary  ·  2026</a:t>
            </a:r>
            <a:endParaRPr lang="en-US" sz="800" dirty="0"/>
          </a:p>
        </p:txBody>
      </p:sp>
      <p:sp>
        <p:nvSpPr>
          <p:cNvPr id="39" name="Text 36"/>
          <p:cNvSpPr/>
          <p:nvPr/>
        </p:nvSpPr>
        <p:spPr>
          <a:xfrm>
            <a:off x="11064240" y="65471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1 / 13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_en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0040" y="201168"/>
            <a:ext cx="1737360" cy="84520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7200" y="960120"/>
            <a:ext cx="54864" cy="4572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9601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E8A020"/>
                </a:solidFill>
              </a:rPr>
              <a:t>THE PROBLEM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1298448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60F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Education in the GCC is Broken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6528816"/>
            <a:ext cx="12161520" cy="329184"/>
          </a:xfrm>
          <a:prstGeom prst="rect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65760" y="654710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Genius DigiSchool  ·  Confidential &amp; Proprietary  · 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471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2 / 13</a:t>
            </a:r>
            <a:endParaRPr lang="en-US" sz="800" dirty="0"/>
          </a:p>
        </p:txBody>
      </p:sp>
      <p:sp>
        <p:nvSpPr>
          <p:cNvPr id="9" name="Shape 6"/>
          <p:cNvSpPr/>
          <p:nvPr/>
        </p:nvSpPr>
        <p:spPr>
          <a:xfrm>
            <a:off x="457200" y="2148840"/>
            <a:ext cx="5394960" cy="141732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7200" y="2148840"/>
            <a:ext cx="5394960" cy="54864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0080" y="2331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🏫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1371600" y="2286000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0F1E"/>
                </a:solidFill>
              </a:rPr>
              <a:t>Overcrowded Classrooms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371600" y="2651760"/>
            <a:ext cx="42976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7B0"/>
                </a:solidFill>
              </a:rPr>
              <a:t>40+ students per class. Individual attention is impossible.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6126480" y="2148840"/>
            <a:ext cx="5394960" cy="141732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126480" y="2148840"/>
            <a:ext cx="5394960" cy="54864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309360" y="2331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📚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40880" y="2286000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0F1E"/>
                </a:solidFill>
              </a:rPr>
              <a:t>Outdated Curricula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040880" y="2651760"/>
            <a:ext cx="42976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7B0"/>
                </a:solidFill>
              </a:rPr>
              <a:t>Content not aligned with global standards or future careers.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57200" y="3794760"/>
            <a:ext cx="5394960" cy="141732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457200" y="3794760"/>
            <a:ext cx="5394960" cy="54864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39776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💸</a:t>
            </a:r>
            <a:endParaRPr lang="en-US" sz="2800" dirty="0"/>
          </a:p>
        </p:txBody>
      </p:sp>
      <p:sp>
        <p:nvSpPr>
          <p:cNvPr id="22" name="Text 19"/>
          <p:cNvSpPr/>
          <p:nvPr/>
        </p:nvSpPr>
        <p:spPr>
          <a:xfrm>
            <a:off x="1371600" y="3931920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0F1E"/>
                </a:solidFill>
              </a:rPr>
              <a:t>Unaffordable International Schools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1371600" y="4297680"/>
            <a:ext cx="42976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7B0"/>
                </a:solidFill>
              </a:rPr>
              <a:t>$15K–$30K/year puts quality out of reach for most families.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6126480" y="3794760"/>
            <a:ext cx="5394960" cy="141732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126480" y="3794760"/>
            <a:ext cx="5394960" cy="54864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309360" y="39776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🌍</a:t>
            </a:r>
            <a:endParaRPr lang="en-US" sz="2800" dirty="0"/>
          </a:p>
        </p:txBody>
      </p:sp>
      <p:sp>
        <p:nvSpPr>
          <p:cNvPr id="27" name="Text 24"/>
          <p:cNvSpPr/>
          <p:nvPr/>
        </p:nvSpPr>
        <p:spPr>
          <a:xfrm>
            <a:off x="7040880" y="3931920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0F1E"/>
                </a:solidFill>
              </a:rPr>
              <a:t>No Arabic Digital Option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7040880" y="4297680"/>
            <a:ext cx="42976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7B0"/>
                </a:solidFill>
              </a:rPr>
              <a:t>Global platforms ignore Arabic learners and GCC culture entirely.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457200" y="5440680"/>
            <a:ext cx="11247120" cy="822960"/>
          </a:xfrm>
          <a:prstGeom prst="rect">
            <a:avLst/>
          </a:prstGeom>
          <a:solidFill>
            <a:srgbClr val="060F1E"/>
          </a:solidFill>
          <a:ln w="12700">
            <a:solidFill>
              <a:srgbClr val="060F1E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731520" y="5440680"/>
            <a:ext cx="10789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FFFFFF"/>
                </a:solidFill>
              </a:rPr>
              <a:t>🚨  68% of GCC parents are actively seeking affordable, high-quality alternatives to traditional schooling  —  BCG 2025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0F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828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72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9144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8288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27432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36576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45720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54864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64008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pic>
        <p:nvPicPr>
          <p:cNvPr id="24" name="Image 0" descr="/home/claude/logo_en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0040" y="201168"/>
            <a:ext cx="1737360" cy="845202"/>
          </a:xfrm>
          <a:prstGeom prst="rect">
            <a:avLst/>
          </a:prstGeom>
        </p:spPr>
      </p:pic>
      <p:sp>
        <p:nvSpPr>
          <p:cNvPr id="25" name="Shape 2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0" y="6528816"/>
            <a:ext cx="12161520" cy="329184"/>
          </a:xfrm>
          <a:prstGeom prst="rect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65760" y="654710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Genius DigiSchool  ·  Confidential &amp; Proprietary  ·  2026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11064240" y="65471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3 / 13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457200" y="82296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E8A020"/>
                </a:solidFill>
              </a:rPr>
              <a:t>THE SOLUTION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457200" y="118872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Platform. Complete Education.</a:t>
            </a:r>
            <a:endParaRPr lang="en-US" sz="3600" dirty="0"/>
          </a:p>
        </p:txBody>
      </p:sp>
      <p:sp>
        <p:nvSpPr>
          <p:cNvPr id="31" name="Text 28"/>
          <p:cNvSpPr/>
          <p:nvPr/>
        </p:nvSpPr>
        <p:spPr>
          <a:xfrm>
            <a:off x="457200" y="196596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C0CFE8"/>
                </a:solidFill>
              </a:rPr>
              <a:t>Genius DigiSchool is a fully accredited digital school delivering live, AI-powered, bilingual (EN/AR)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C0CFE8"/>
                </a:solidFill>
              </a:rPr>
              <a:t>education for Grades 1–12 — built specifically for GCC families.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457200" y="2834640"/>
            <a:ext cx="3566160" cy="96012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457200" y="2834640"/>
            <a:ext cx="3566160" cy="4572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21792" y="3035808"/>
            <a:ext cx="475488" cy="475488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21792" y="303580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60F1E"/>
                </a:solidFill>
              </a:rPr>
              <a:t>01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1207008" y="3035808"/>
            <a:ext cx="2651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Live Interactive Classes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4297680" y="2834640"/>
            <a:ext cx="3566160" cy="96012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4297680" y="2834640"/>
            <a:ext cx="3566160" cy="4572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4462272" y="3035808"/>
            <a:ext cx="475488" cy="475488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4462272" y="303580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60F1E"/>
                </a:solidFill>
              </a:rPr>
              <a:t>02</a:t>
            </a:r>
            <a:endParaRPr lang="en-US" sz="1000" dirty="0"/>
          </a:p>
        </p:txBody>
      </p:sp>
      <p:sp>
        <p:nvSpPr>
          <p:cNvPr id="41" name="Text 38"/>
          <p:cNvSpPr/>
          <p:nvPr/>
        </p:nvSpPr>
        <p:spPr>
          <a:xfrm>
            <a:off x="5047488" y="3035808"/>
            <a:ext cx="2651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AI-Powered Learning</a:t>
            </a:r>
            <a:endParaRPr lang="en-US" sz="1200" dirty="0"/>
          </a:p>
        </p:txBody>
      </p:sp>
      <p:sp>
        <p:nvSpPr>
          <p:cNvPr id="42" name="Shape 39"/>
          <p:cNvSpPr/>
          <p:nvPr/>
        </p:nvSpPr>
        <p:spPr>
          <a:xfrm>
            <a:off x="8138160" y="2834640"/>
            <a:ext cx="3566160" cy="96012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8138160" y="2834640"/>
            <a:ext cx="3566160" cy="4572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8302752" y="3035808"/>
            <a:ext cx="475488" cy="475488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8302752" y="303580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60F1E"/>
                </a:solidFill>
              </a:rPr>
              <a:t>03</a:t>
            </a:r>
            <a:endParaRPr lang="en-US" sz="1000" dirty="0"/>
          </a:p>
        </p:txBody>
      </p:sp>
      <p:sp>
        <p:nvSpPr>
          <p:cNvPr id="46" name="Text 43"/>
          <p:cNvSpPr/>
          <p:nvPr/>
        </p:nvSpPr>
        <p:spPr>
          <a:xfrm>
            <a:off x="8887968" y="3035808"/>
            <a:ext cx="2651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Real-Time Progress</a:t>
            </a:r>
            <a:endParaRPr lang="en-US" sz="1200" dirty="0"/>
          </a:p>
        </p:txBody>
      </p:sp>
      <p:sp>
        <p:nvSpPr>
          <p:cNvPr id="47" name="Shape 44"/>
          <p:cNvSpPr/>
          <p:nvPr/>
        </p:nvSpPr>
        <p:spPr>
          <a:xfrm>
            <a:off x="457200" y="4023360"/>
            <a:ext cx="3566160" cy="96012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457200" y="4023360"/>
            <a:ext cx="3566160" cy="4572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621792" y="4224528"/>
            <a:ext cx="475488" cy="475488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621792" y="422452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60F1E"/>
                </a:solidFill>
              </a:rPr>
              <a:t>04</a:t>
            </a:r>
            <a:endParaRPr lang="en-US" sz="1000" dirty="0"/>
          </a:p>
        </p:txBody>
      </p:sp>
      <p:sp>
        <p:nvSpPr>
          <p:cNvPr id="51" name="Text 48"/>
          <p:cNvSpPr/>
          <p:nvPr/>
        </p:nvSpPr>
        <p:spPr>
          <a:xfrm>
            <a:off x="1207008" y="4224528"/>
            <a:ext cx="2651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Full Arabic Track</a:t>
            </a:r>
            <a:endParaRPr lang="en-US" sz="1200" dirty="0"/>
          </a:p>
        </p:txBody>
      </p:sp>
      <p:sp>
        <p:nvSpPr>
          <p:cNvPr id="52" name="Shape 49"/>
          <p:cNvSpPr/>
          <p:nvPr/>
        </p:nvSpPr>
        <p:spPr>
          <a:xfrm>
            <a:off x="4297680" y="4023360"/>
            <a:ext cx="3566160" cy="96012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4297680" y="4023360"/>
            <a:ext cx="3566160" cy="4572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4462272" y="4224528"/>
            <a:ext cx="475488" cy="475488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4462272" y="422452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60F1E"/>
                </a:solidFill>
              </a:rPr>
              <a:t>05</a:t>
            </a:r>
            <a:endParaRPr lang="en-US" sz="1000" dirty="0"/>
          </a:p>
        </p:txBody>
      </p:sp>
      <p:sp>
        <p:nvSpPr>
          <p:cNvPr id="56" name="Text 53"/>
          <p:cNvSpPr/>
          <p:nvPr/>
        </p:nvSpPr>
        <p:spPr>
          <a:xfrm>
            <a:off x="5047488" y="4224528"/>
            <a:ext cx="2651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Safe &amp; Moderated</a:t>
            </a:r>
            <a:endParaRPr lang="en-US" sz="1200" dirty="0"/>
          </a:p>
        </p:txBody>
      </p:sp>
      <p:sp>
        <p:nvSpPr>
          <p:cNvPr id="57" name="Shape 54"/>
          <p:cNvSpPr/>
          <p:nvPr/>
        </p:nvSpPr>
        <p:spPr>
          <a:xfrm>
            <a:off x="8138160" y="4023360"/>
            <a:ext cx="3566160" cy="96012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8138160" y="4023360"/>
            <a:ext cx="3566160" cy="4572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8302752" y="4224528"/>
            <a:ext cx="475488" cy="475488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8302752" y="422452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60F1E"/>
                </a:solidFill>
              </a:rPr>
              <a:t>06</a:t>
            </a:r>
            <a:endParaRPr lang="en-US" sz="1000" dirty="0"/>
          </a:p>
        </p:txBody>
      </p:sp>
      <p:sp>
        <p:nvSpPr>
          <p:cNvPr id="61" name="Text 58"/>
          <p:cNvSpPr/>
          <p:nvPr/>
        </p:nvSpPr>
        <p:spPr>
          <a:xfrm>
            <a:off x="8887968" y="4224528"/>
            <a:ext cx="2651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From $XX/month</a:t>
            </a:r>
            <a:endParaRPr lang="en-US" sz="1200" dirty="0"/>
          </a:p>
        </p:txBody>
      </p:sp>
      <p:pic>
        <p:nvPicPr>
          <p:cNvPr id="62" name="Image 1" descr="/home/claude/logo_en.jpe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9875520" y="5852160"/>
            <a:ext cx="1920240" cy="9341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_en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0040" y="201168"/>
            <a:ext cx="1737360" cy="84520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7200" y="960120"/>
            <a:ext cx="54864" cy="4572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9601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E8A020"/>
                </a:solidFill>
              </a:rPr>
              <a:t>MARKET OPPORTUNITY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1298448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60F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$4.5B Market Growing at 23% Annually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6528816"/>
            <a:ext cx="12161520" cy="329184"/>
          </a:xfrm>
          <a:prstGeom prst="rect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65760" y="654710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Genius DigiSchool  ·  Confidential &amp; Proprietary  · 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471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4 / 13</a:t>
            </a:r>
            <a:endParaRPr lang="en-US" sz="800" dirty="0"/>
          </a:p>
        </p:txBody>
      </p:sp>
      <p:sp>
        <p:nvSpPr>
          <p:cNvPr id="9" name="Shape 6"/>
          <p:cNvSpPr/>
          <p:nvPr/>
        </p:nvSpPr>
        <p:spPr>
          <a:xfrm>
            <a:off x="914400" y="2011680"/>
            <a:ext cx="5029200" cy="4114800"/>
          </a:xfrm>
          <a:prstGeom prst="ellipse">
            <a:avLst/>
          </a:prstGeom>
          <a:solidFill>
            <a:srgbClr val="060F1E"/>
          </a:solidFill>
          <a:ln w="12700">
            <a:solidFill>
              <a:srgbClr val="060F1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14400" y="324612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TAM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914400" y="386334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5C0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$280B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914400" y="46863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0CFE8"/>
                </a:solidFill>
              </a:rPr>
              <a:t>Global Online K-12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2011680" y="2468880"/>
            <a:ext cx="3840480" cy="3200400"/>
          </a:xfrm>
          <a:prstGeom prst="ellipse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011680" y="342900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SAM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2011680" y="3909060"/>
            <a:ext cx="3840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5C0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$18B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2011680" y="454914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0CFE8"/>
                </a:solidFill>
              </a:rPr>
              <a:t>MENA EdTech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2926080" y="2834640"/>
            <a:ext cx="2651760" cy="2423160"/>
          </a:xfrm>
          <a:prstGeom prst="ellipse">
            <a:avLst/>
          </a:prstGeom>
          <a:solidFill>
            <a:srgbClr val="E8A020">
              <a:alpha val="90000"/>
            </a:srgbClr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926080" y="356158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SOM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2926080" y="3925062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C0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$4.5B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2926080" y="4409694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0CFE8"/>
                </a:solidFill>
              </a:rPr>
              <a:t>GCC Digital Schools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6766560" y="1920240"/>
            <a:ext cx="4937760" cy="105156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6766560" y="1920240"/>
            <a:ext cx="4937760" cy="54864"/>
          </a:xfrm>
          <a:prstGeom prst="rect">
            <a:avLst/>
          </a:prstGeom>
          <a:solidFill>
            <a:srgbClr val="060F1E"/>
          </a:solidFill>
          <a:ln w="12700">
            <a:solidFill>
              <a:srgbClr val="060F1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766560" y="210312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60F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12M+</a:t>
            </a:r>
            <a:endParaRPr lang="en-US" sz="3000" dirty="0"/>
          </a:p>
        </p:txBody>
      </p:sp>
      <p:sp>
        <p:nvSpPr>
          <p:cNvPr id="24" name="Text 21"/>
          <p:cNvSpPr/>
          <p:nvPr/>
        </p:nvSpPr>
        <p:spPr>
          <a:xfrm>
            <a:off x="6766560" y="2606040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K-12 students in GCC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6766560" y="3108960"/>
            <a:ext cx="4937760" cy="105156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6766560" y="3108960"/>
            <a:ext cx="4937760" cy="54864"/>
          </a:xfrm>
          <a:prstGeom prst="rect">
            <a:avLst/>
          </a:prstGeom>
          <a:solidFill>
            <a:srgbClr val="060F1E"/>
          </a:solidFill>
          <a:ln w="12700">
            <a:solidFill>
              <a:srgbClr val="060F1E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766560" y="329184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60F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23%</a:t>
            </a:r>
            <a:endParaRPr lang="en-US" sz="3000" dirty="0"/>
          </a:p>
        </p:txBody>
      </p:sp>
      <p:sp>
        <p:nvSpPr>
          <p:cNvPr id="28" name="Text 25"/>
          <p:cNvSpPr/>
          <p:nvPr/>
        </p:nvSpPr>
        <p:spPr>
          <a:xfrm>
            <a:off x="6766560" y="3794760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CAGR EdTech MENA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6766560" y="4297680"/>
            <a:ext cx="4937760" cy="105156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6766560" y="4297680"/>
            <a:ext cx="4937760" cy="54864"/>
          </a:xfrm>
          <a:prstGeom prst="rect">
            <a:avLst/>
          </a:prstGeom>
          <a:solidFill>
            <a:srgbClr val="060F1E"/>
          </a:solidFill>
          <a:ln w="12700">
            <a:solidFill>
              <a:srgbClr val="060F1E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766560" y="448056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60F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68%</a:t>
            </a:r>
            <a:endParaRPr lang="en-US" sz="3000" dirty="0"/>
          </a:p>
        </p:txBody>
      </p:sp>
      <p:sp>
        <p:nvSpPr>
          <p:cNvPr id="32" name="Text 29"/>
          <p:cNvSpPr/>
          <p:nvPr/>
        </p:nvSpPr>
        <p:spPr>
          <a:xfrm>
            <a:off x="6766560" y="4983480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parents want alternatives</a:t>
            </a:r>
            <a:endParaRPr lang="en-US" sz="1000" dirty="0"/>
          </a:p>
        </p:txBody>
      </p:sp>
      <p:sp>
        <p:nvSpPr>
          <p:cNvPr id="33" name="Shape 30"/>
          <p:cNvSpPr/>
          <p:nvPr/>
        </p:nvSpPr>
        <p:spPr>
          <a:xfrm>
            <a:off x="6766560" y="5486400"/>
            <a:ext cx="4937760" cy="105156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34" name="Shape 31"/>
          <p:cNvSpPr/>
          <p:nvPr/>
        </p:nvSpPr>
        <p:spPr>
          <a:xfrm>
            <a:off x="6766560" y="5486400"/>
            <a:ext cx="4937760" cy="54864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766560" y="566928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A0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$4.5B</a:t>
            </a:r>
            <a:endParaRPr lang="en-US" sz="3000" dirty="0"/>
          </a:p>
        </p:txBody>
      </p:sp>
      <p:sp>
        <p:nvSpPr>
          <p:cNvPr id="36" name="Text 33"/>
          <p:cNvSpPr/>
          <p:nvPr/>
        </p:nvSpPr>
        <p:spPr>
          <a:xfrm>
            <a:off x="6766560" y="6172200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GCC market by 2027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457200" y="61264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8A97B0"/>
                </a:solidFill>
              </a:rPr>
              <a:t>Source: BCG EdTech Report 2025 · UNESCO · World Bank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_en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0040" y="201168"/>
            <a:ext cx="1737360" cy="84520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7200" y="960120"/>
            <a:ext cx="54864" cy="4572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9601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E8A020"/>
                </a:solidFill>
              </a:rPr>
              <a:t>BUSINESS MODEL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1298448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60F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Recurring Revenue · High Margins · Scalable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6528816"/>
            <a:ext cx="12161520" cy="329184"/>
          </a:xfrm>
          <a:prstGeom prst="rect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65760" y="654710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Genius DigiSchool  ·  Confidential &amp; Proprietary  · 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471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5 / 13</a:t>
            </a:r>
            <a:endParaRPr lang="en-US" sz="800" dirty="0"/>
          </a:p>
        </p:txBody>
      </p:sp>
      <p:sp>
        <p:nvSpPr>
          <p:cNvPr id="9" name="Shape 6"/>
          <p:cNvSpPr/>
          <p:nvPr/>
        </p:nvSpPr>
        <p:spPr>
          <a:xfrm>
            <a:off x="411480" y="2011680"/>
            <a:ext cx="356616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11480" y="2011680"/>
            <a:ext cx="3566160" cy="73152"/>
          </a:xfrm>
          <a:prstGeom prst="rect">
            <a:avLst/>
          </a:prstGeom>
          <a:solidFill>
            <a:srgbClr val="1A3160"/>
          </a:solidFill>
          <a:ln w="12700">
            <a:solidFill>
              <a:srgbClr val="1A316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1480" y="219456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0F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Starter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11480" y="269748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E8A0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$79</a:t>
            </a:r>
            <a:endParaRPr lang="en-US" sz="3600" dirty="0"/>
          </a:p>
        </p:txBody>
      </p:sp>
      <p:sp>
        <p:nvSpPr>
          <p:cNvPr id="13" name="Text 10"/>
          <p:cNvSpPr/>
          <p:nvPr/>
        </p:nvSpPr>
        <p:spPr>
          <a:xfrm>
            <a:off x="411480" y="329184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/mo per student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777240" y="3611880"/>
            <a:ext cx="2834640" cy="0"/>
          </a:xfrm>
          <a:prstGeom prst="line">
            <a:avLst/>
          </a:prstGeom>
          <a:noFill/>
          <a:ln w="6350">
            <a:solidFill>
              <a:srgbClr val="DDE3E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85800" y="3840480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✓  1 child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685800" y="4224528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✓  Core subjects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685800" y="4608576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✓  Recorded classes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685800" y="4992624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✓  Parent portal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251960" y="2011680"/>
            <a:ext cx="3566160" cy="41148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4251960" y="2011680"/>
            <a:ext cx="3566160" cy="73152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251960" y="219456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0F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Premium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4251960" y="269748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60F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$129</a:t>
            </a:r>
            <a:endParaRPr lang="en-US" sz="3600" dirty="0"/>
          </a:p>
        </p:txBody>
      </p:sp>
      <p:sp>
        <p:nvSpPr>
          <p:cNvPr id="23" name="Text 20"/>
          <p:cNvSpPr/>
          <p:nvPr/>
        </p:nvSpPr>
        <p:spPr>
          <a:xfrm>
            <a:off x="4251960" y="329184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22040"/>
                </a:solidFill>
              </a:rPr>
              <a:t>/mo per student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4617720" y="3611880"/>
            <a:ext cx="2834640" cy="0"/>
          </a:xfrm>
          <a:prstGeom prst="line">
            <a:avLst/>
          </a:prstGeom>
          <a:noFill/>
          <a:ln w="6350">
            <a:solidFill>
              <a:srgbClr val="12204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526280" y="3840480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✓  Up to 2 children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4526280" y="4224528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✓  All subjects + Arabic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26280" y="4608576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✓  Live + recorded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4526280" y="4992624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✓  AI learning path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4526280" y="5376672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✓  Priority support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4251960" y="1691640"/>
            <a:ext cx="3566160" cy="320040"/>
          </a:xfrm>
          <a:prstGeom prst="rect">
            <a:avLst/>
          </a:prstGeom>
          <a:solidFill>
            <a:srgbClr val="060F1E"/>
          </a:solidFill>
          <a:ln w="12700">
            <a:solidFill>
              <a:srgbClr val="060F1E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251960" y="16916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E8A020"/>
                </a:solidFill>
              </a:rPr>
              <a:t>⭐  MOST POPULAR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8092440" y="2011680"/>
            <a:ext cx="356616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8092440" y="2011680"/>
            <a:ext cx="3566160" cy="73152"/>
          </a:xfrm>
          <a:prstGeom prst="rect">
            <a:avLst/>
          </a:prstGeom>
          <a:solidFill>
            <a:srgbClr val="060F1E"/>
          </a:solidFill>
          <a:ln w="12700">
            <a:solidFill>
              <a:srgbClr val="060F1E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8092440" y="219456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0F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Family</a:t>
            </a:r>
            <a:endParaRPr lang="en-US" sz="1800" dirty="0"/>
          </a:p>
        </p:txBody>
      </p:sp>
      <p:sp>
        <p:nvSpPr>
          <p:cNvPr id="35" name="Text 32"/>
          <p:cNvSpPr/>
          <p:nvPr/>
        </p:nvSpPr>
        <p:spPr>
          <a:xfrm>
            <a:off x="8092440" y="269748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E8A0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$199</a:t>
            </a:r>
            <a:endParaRPr lang="en-US" sz="3600" dirty="0"/>
          </a:p>
        </p:txBody>
      </p:sp>
      <p:sp>
        <p:nvSpPr>
          <p:cNvPr id="36" name="Text 33"/>
          <p:cNvSpPr/>
          <p:nvPr/>
        </p:nvSpPr>
        <p:spPr>
          <a:xfrm>
            <a:off x="8092440" y="329184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/mo per student</a:t>
            </a:r>
            <a:endParaRPr lang="en-US" sz="1000" dirty="0"/>
          </a:p>
        </p:txBody>
      </p:sp>
      <p:sp>
        <p:nvSpPr>
          <p:cNvPr id="37" name="Shape 34"/>
          <p:cNvSpPr/>
          <p:nvPr/>
        </p:nvSpPr>
        <p:spPr>
          <a:xfrm>
            <a:off x="8458200" y="3611880"/>
            <a:ext cx="2834640" cy="0"/>
          </a:xfrm>
          <a:prstGeom prst="line">
            <a:avLst/>
          </a:prstGeom>
          <a:noFill/>
          <a:ln w="6350">
            <a:solidFill>
              <a:srgbClr val="DDE3EF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8366760" y="3840480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✓  Up to 4 children</a:t>
            </a:r>
            <a:endParaRPr lang="en-US" sz="1100" dirty="0"/>
          </a:p>
        </p:txBody>
      </p:sp>
      <p:sp>
        <p:nvSpPr>
          <p:cNvPr id="39" name="Text 36"/>
          <p:cNvSpPr/>
          <p:nvPr/>
        </p:nvSpPr>
        <p:spPr>
          <a:xfrm>
            <a:off x="8366760" y="4224528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✓  Full curriculum</a:t>
            </a:r>
            <a:endParaRPr lang="en-US" sz="1100" dirty="0"/>
          </a:p>
        </p:txBody>
      </p:sp>
      <p:sp>
        <p:nvSpPr>
          <p:cNvPr id="40" name="Text 37"/>
          <p:cNvSpPr/>
          <p:nvPr/>
        </p:nvSpPr>
        <p:spPr>
          <a:xfrm>
            <a:off x="8366760" y="4608576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✓  Dedicated advisor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8366760" y="4992624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✓  Custom schedule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8366760" y="5376672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✓  Annual discount</a:t>
            </a:r>
            <a:endParaRPr lang="en-US" sz="1100" dirty="0"/>
          </a:p>
        </p:txBody>
      </p:sp>
      <p:sp>
        <p:nvSpPr>
          <p:cNvPr id="43" name="Shape 40"/>
          <p:cNvSpPr/>
          <p:nvPr/>
        </p:nvSpPr>
        <p:spPr>
          <a:xfrm>
            <a:off x="411480" y="6263640"/>
            <a:ext cx="11338560" cy="320040"/>
          </a:xfrm>
          <a:prstGeom prst="rect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0CFE8"/>
                </a:solidFill>
              </a:rPr>
              <a:t>Additional Revenue:  Corporate Training  ·  Teacher Certification  ·  White-Label Licensing  ·  Premium Content Packs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0F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828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72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9144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8288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27432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36576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45720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54864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64008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pic>
        <p:nvPicPr>
          <p:cNvPr id="25" name="Image 0" descr="/home/claude/logo_en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0040" y="201168"/>
            <a:ext cx="1737360" cy="845202"/>
          </a:xfrm>
          <a:prstGeom prst="rect">
            <a:avLst/>
          </a:prstGeom>
        </p:spPr>
      </p:pic>
      <p:sp>
        <p:nvSpPr>
          <p:cNvPr id="26" name="Shape 23"/>
          <p:cNvSpPr/>
          <p:nvPr/>
        </p:nvSpPr>
        <p:spPr>
          <a:xfrm>
            <a:off x="0" y="6528816"/>
            <a:ext cx="12161520" cy="329184"/>
          </a:xfrm>
          <a:prstGeom prst="rect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65760" y="654710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Genius DigiSchool  ·  Confidential &amp; Proprietary  ·  2026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11064240" y="65471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6 / 13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457200" y="82296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22C55E"/>
                </a:solidFill>
              </a:rPr>
              <a:t>TRACTION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457200" y="118872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 Signals — Pre-Launch Momentum</a:t>
            </a:r>
            <a:endParaRPr lang="en-US" sz="3200" dirty="0"/>
          </a:p>
        </p:txBody>
      </p:sp>
      <p:sp>
        <p:nvSpPr>
          <p:cNvPr id="31" name="Shape 28"/>
          <p:cNvSpPr/>
          <p:nvPr/>
        </p:nvSpPr>
        <p:spPr>
          <a:xfrm>
            <a:off x="457200" y="2011680"/>
            <a:ext cx="2743200" cy="146304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57200" y="2011680"/>
            <a:ext cx="2743200" cy="64008"/>
          </a:xfrm>
          <a:prstGeom prst="rect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57200" y="2148840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2C5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347</a:t>
            </a:r>
            <a:endParaRPr lang="en-US" sz="3600" dirty="0"/>
          </a:p>
        </p:txBody>
      </p:sp>
      <p:sp>
        <p:nvSpPr>
          <p:cNvPr id="34" name="Text 31"/>
          <p:cNvSpPr/>
          <p:nvPr/>
        </p:nvSpPr>
        <p:spPr>
          <a:xfrm>
            <a:off x="457200" y="2926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Waitlist Signups</a:t>
            </a:r>
            <a:endParaRPr lang="en-US" sz="1100" dirty="0"/>
          </a:p>
        </p:txBody>
      </p:sp>
      <p:sp>
        <p:nvSpPr>
          <p:cNvPr id="35" name="Text 32"/>
          <p:cNvSpPr/>
          <p:nvPr/>
        </p:nvSpPr>
        <p:spPr>
          <a:xfrm>
            <a:off x="457200" y="321868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0CFE8"/>
                </a:solidFill>
              </a:rPr>
              <a:t>↑ Last 14 days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3383280" y="2011680"/>
            <a:ext cx="2743200" cy="146304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3383280" y="2011680"/>
            <a:ext cx="2743200" cy="64008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3383280" y="2148840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E8A0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62</a:t>
            </a:r>
            <a:endParaRPr lang="en-US" sz="3600" dirty="0"/>
          </a:p>
        </p:txBody>
      </p:sp>
      <p:sp>
        <p:nvSpPr>
          <p:cNvPr id="39" name="Text 36"/>
          <p:cNvSpPr/>
          <p:nvPr/>
        </p:nvSpPr>
        <p:spPr>
          <a:xfrm>
            <a:off x="3383280" y="2926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Demo Bookings</a:t>
            </a:r>
            <a:endParaRPr lang="en-US" sz="1100" dirty="0"/>
          </a:p>
        </p:txBody>
      </p:sp>
      <p:sp>
        <p:nvSpPr>
          <p:cNvPr id="40" name="Text 37"/>
          <p:cNvSpPr/>
          <p:nvPr/>
        </p:nvSpPr>
        <p:spPr>
          <a:xfrm>
            <a:off x="3383280" y="321868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0CFE8"/>
                </a:solidFill>
              </a:rPr>
              <a:t>↑ 73% show rate</a:t>
            </a:r>
            <a:endParaRPr lang="en-US" sz="900" dirty="0"/>
          </a:p>
        </p:txBody>
      </p:sp>
      <p:sp>
        <p:nvSpPr>
          <p:cNvPr id="41" name="Shape 38"/>
          <p:cNvSpPr/>
          <p:nvPr/>
        </p:nvSpPr>
        <p:spPr>
          <a:xfrm>
            <a:off x="6309360" y="2011680"/>
            <a:ext cx="2743200" cy="146304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6309360" y="2011680"/>
            <a:ext cx="2743200" cy="64008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6309360" y="2148840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3B82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3600" dirty="0"/>
          </a:p>
        </p:txBody>
      </p:sp>
      <p:sp>
        <p:nvSpPr>
          <p:cNvPr id="44" name="Text 41"/>
          <p:cNvSpPr/>
          <p:nvPr/>
        </p:nvSpPr>
        <p:spPr>
          <a:xfrm>
            <a:off x="6309360" y="2926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Paid Pilots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6309360" y="321868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0CFE8"/>
                </a:solidFill>
              </a:rPr>
              <a:t>$1,440 MRR</a:t>
            </a:r>
            <a:endParaRPr lang="en-US" sz="900" dirty="0"/>
          </a:p>
        </p:txBody>
      </p:sp>
      <p:sp>
        <p:nvSpPr>
          <p:cNvPr id="46" name="Shape 43"/>
          <p:cNvSpPr/>
          <p:nvPr/>
        </p:nvSpPr>
        <p:spPr>
          <a:xfrm>
            <a:off x="9235440" y="2011680"/>
            <a:ext cx="2743200" cy="146304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9235440" y="2011680"/>
            <a:ext cx="2743200" cy="64008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9235440" y="2148840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8B5C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4.9★</a:t>
            </a:r>
            <a:endParaRPr lang="en-US" sz="3600" dirty="0"/>
          </a:p>
        </p:txBody>
      </p:sp>
      <p:sp>
        <p:nvSpPr>
          <p:cNvPr id="49" name="Text 46"/>
          <p:cNvSpPr/>
          <p:nvPr/>
        </p:nvSpPr>
        <p:spPr>
          <a:xfrm>
            <a:off x="9235440" y="2926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Pilot Rating</a:t>
            </a:r>
            <a:endParaRPr lang="en-US" sz="1100" dirty="0"/>
          </a:p>
        </p:txBody>
      </p:sp>
      <p:sp>
        <p:nvSpPr>
          <p:cNvPr id="50" name="Text 47"/>
          <p:cNvSpPr/>
          <p:nvPr/>
        </p:nvSpPr>
        <p:spPr>
          <a:xfrm>
            <a:off x="9235440" y="321868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0CFE8"/>
                </a:solidFill>
              </a:rPr>
              <a:t>NPS Score: 78</a:t>
            </a:r>
            <a:endParaRPr lang="en-US" sz="900" dirty="0"/>
          </a:p>
        </p:txBody>
      </p:sp>
      <p:sp>
        <p:nvSpPr>
          <p:cNvPr id="51" name="Shape 48"/>
          <p:cNvSpPr/>
          <p:nvPr/>
        </p:nvSpPr>
        <p:spPr>
          <a:xfrm>
            <a:off x="457200" y="3749040"/>
            <a:ext cx="11247120" cy="1371600"/>
          </a:xfrm>
          <a:prstGeom prst="rect">
            <a:avLst/>
          </a:prstGeom>
          <a:solidFill>
            <a:srgbClr val="122040"/>
          </a:solidFill>
          <a:ln w="6350">
            <a:solidFill>
              <a:srgbClr val="1A316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52" name="Shape 49"/>
          <p:cNvSpPr/>
          <p:nvPr/>
        </p:nvSpPr>
        <p:spPr>
          <a:xfrm>
            <a:off x="457200" y="3749040"/>
            <a:ext cx="64008" cy="13716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731520" y="3886200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"My daughter attended the pilot demo and refused to go back to her old school. We enrolled the same day."</a:t>
            </a:r>
            <a:endParaRPr lang="en-US" sz="1400" dirty="0"/>
          </a:p>
        </p:txBody>
      </p:sp>
      <p:sp>
        <p:nvSpPr>
          <p:cNvPr id="54" name="Text 51"/>
          <p:cNvSpPr/>
          <p:nvPr/>
        </p:nvSpPr>
        <p:spPr>
          <a:xfrm>
            <a:off x="731520" y="4526280"/>
            <a:ext cx="8686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0CFE8"/>
                </a:solidFill>
              </a:rPr>
              <a:t>— Fatima Al-Mansouri, Dubai UAE  ·  Mother of Grade 5 student</a:t>
            </a:r>
            <a:endParaRPr lang="en-US" sz="1000" dirty="0"/>
          </a:p>
        </p:txBody>
      </p:sp>
      <p:pic>
        <p:nvPicPr>
          <p:cNvPr id="55" name="Image 1" descr="/home/claude/logo_en.jpe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9875520" y="3657600"/>
            <a:ext cx="1920240" cy="934171"/>
          </a:xfrm>
          <a:prstGeom prst="rect">
            <a:avLst/>
          </a:prstGeom>
        </p:spPr>
      </p:pic>
      <p:graphicFrame>
        <p:nvGraphicFramePr>
          <p:cNvPr id="56" name="Chart 0" descr=""/>
          <p:cNvGraphicFramePr/>
          <p:nvPr/>
        </p:nvGraphicFramePr>
        <p:xfrm>
          <a:off x="457200" y="5257800"/>
          <a:ext cx="11247120" cy="1234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_en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0040" y="201168"/>
            <a:ext cx="1737360" cy="84520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7200" y="960120"/>
            <a:ext cx="54864" cy="4572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9601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E8A020"/>
                </a:solidFill>
              </a:rPr>
              <a:t>GO-TO-MARKET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1298448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60F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Funnels · One Mission: Enroll GCC Families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6528816"/>
            <a:ext cx="12161520" cy="329184"/>
          </a:xfrm>
          <a:prstGeom prst="rect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65760" y="654710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Genius DigiSchool  ·  Confidential &amp; Proprietary  · 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471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7 / 13</a:t>
            </a:r>
            <a:endParaRPr lang="en-US" sz="800" dirty="0"/>
          </a:p>
        </p:txBody>
      </p:sp>
      <p:sp>
        <p:nvSpPr>
          <p:cNvPr id="9" name="Shape 6"/>
          <p:cNvSpPr/>
          <p:nvPr/>
        </p:nvSpPr>
        <p:spPr>
          <a:xfrm>
            <a:off x="457200" y="2011680"/>
            <a:ext cx="5394960" cy="384048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7200" y="2011680"/>
            <a:ext cx="5394960" cy="54864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0080" y="21488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0F1E"/>
                </a:solidFill>
              </a:rPr>
              <a:t>FUNNEL 1 — Digital Ads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2468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Google Search + Facebook/Instagram Ads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40080" y="2834640"/>
            <a:ext cx="5029200" cy="457200"/>
          </a:xfrm>
          <a:prstGeom prst="rect">
            <a:avLst/>
          </a:prstGeom>
          <a:solidFill>
            <a:srgbClr val="000000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40080" y="2834640"/>
            <a:ext cx="45720" cy="457200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77240" y="28346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1.  Ad impression (GCC parents 28–50)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2834640" y="326440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↓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640080" y="3383280"/>
            <a:ext cx="5029200" cy="457200"/>
          </a:xfrm>
          <a:prstGeom prst="rect">
            <a:avLst/>
          </a:prstGeom>
          <a:solidFill>
            <a:srgbClr val="000000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40080" y="3383280"/>
            <a:ext cx="45720" cy="457200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77240" y="338328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2.  Landing page → Form submit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2834640" y="381304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↓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640080" y="3931920"/>
            <a:ext cx="5029200" cy="457200"/>
          </a:xfrm>
          <a:prstGeom prst="rect">
            <a:avLst/>
          </a:prstGeom>
          <a:solidFill>
            <a:srgbClr val="000000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40080" y="3931920"/>
            <a:ext cx="45720" cy="457200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77240" y="393192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3.  CRM auto-creates lead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2834640" y="436168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↓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640080" y="4480560"/>
            <a:ext cx="5029200" cy="457200"/>
          </a:xfrm>
          <a:prstGeom prst="rect">
            <a:avLst/>
          </a:prstGeom>
          <a:solidFill>
            <a:srgbClr val="000000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40080" y="4480560"/>
            <a:ext cx="45720" cy="457200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77240" y="448056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4.  Day 1 WhatsApp auto-message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2834640" y="491032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↓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640080" y="5029200"/>
            <a:ext cx="5029200" cy="457200"/>
          </a:xfrm>
          <a:prstGeom prst="rect">
            <a:avLst/>
          </a:prstGeom>
          <a:solidFill>
            <a:srgbClr val="22C55E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40080" y="5029200"/>
            <a:ext cx="45720" cy="457200"/>
          </a:xfrm>
          <a:prstGeom prst="rect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77240" y="50292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5.  Demo booking → Enrollment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6309360" y="2011680"/>
            <a:ext cx="5394960" cy="384048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6309360" y="2011680"/>
            <a:ext cx="5394960" cy="54864"/>
          </a:xfrm>
          <a:prstGeom prst="rect">
            <a:avLst/>
          </a:prstGeom>
          <a:solidFill>
            <a:srgbClr val="25D366"/>
          </a:solidFill>
          <a:ln w="12700">
            <a:solidFill>
              <a:srgbClr val="25D366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492240" y="21488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0F1E"/>
                </a:solidFill>
              </a:rPr>
              <a:t>FUNNEL 2 — WhatsApp Direct</a:t>
            </a:r>
            <a:endParaRPr lang="en-US" sz="1300" dirty="0"/>
          </a:p>
        </p:txBody>
      </p:sp>
      <p:sp>
        <p:nvSpPr>
          <p:cNvPr id="35" name="Text 32"/>
          <p:cNvSpPr/>
          <p:nvPr/>
        </p:nvSpPr>
        <p:spPr>
          <a:xfrm>
            <a:off x="6492240" y="2468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Click-to-WhatsApp Ads — highest GCC conversion</a:t>
            </a:r>
            <a:endParaRPr lang="en-US" sz="1000" dirty="0"/>
          </a:p>
        </p:txBody>
      </p:sp>
      <p:sp>
        <p:nvSpPr>
          <p:cNvPr id="36" name="Shape 33"/>
          <p:cNvSpPr/>
          <p:nvPr/>
        </p:nvSpPr>
        <p:spPr>
          <a:xfrm>
            <a:off x="6492240" y="2834640"/>
            <a:ext cx="5029200" cy="457200"/>
          </a:xfrm>
          <a:prstGeom prst="rect">
            <a:avLst/>
          </a:prstGeom>
          <a:solidFill>
            <a:srgbClr val="000000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6492240" y="2834640"/>
            <a:ext cx="45720" cy="457200"/>
          </a:xfrm>
          <a:prstGeom prst="rect">
            <a:avLst/>
          </a:prstGeom>
          <a:solidFill>
            <a:srgbClr val="25D366"/>
          </a:solidFill>
          <a:ln w="12700">
            <a:solidFill>
              <a:srgbClr val="25D366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629400" y="28346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1.  WhatsApp Ad click (Meta platform)</a:t>
            </a:r>
            <a:endParaRPr lang="en-US" sz="1100" dirty="0"/>
          </a:p>
        </p:txBody>
      </p:sp>
      <p:sp>
        <p:nvSpPr>
          <p:cNvPr id="39" name="Text 36"/>
          <p:cNvSpPr/>
          <p:nvPr/>
        </p:nvSpPr>
        <p:spPr>
          <a:xfrm>
            <a:off x="8686800" y="326440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↓</a:t>
            </a:r>
            <a:endParaRPr lang="en-US" sz="1000" dirty="0"/>
          </a:p>
        </p:txBody>
      </p:sp>
      <p:sp>
        <p:nvSpPr>
          <p:cNvPr id="40" name="Shape 37"/>
          <p:cNvSpPr/>
          <p:nvPr/>
        </p:nvSpPr>
        <p:spPr>
          <a:xfrm>
            <a:off x="6492240" y="3383280"/>
            <a:ext cx="5029200" cy="457200"/>
          </a:xfrm>
          <a:prstGeom prst="rect">
            <a:avLst/>
          </a:prstGeom>
          <a:solidFill>
            <a:srgbClr val="000000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6492240" y="3383280"/>
            <a:ext cx="45720" cy="457200"/>
          </a:xfrm>
          <a:prstGeom prst="rect">
            <a:avLst/>
          </a:prstGeom>
          <a:solidFill>
            <a:srgbClr val="25D366"/>
          </a:solidFill>
          <a:ln w="12700">
            <a:solidFill>
              <a:srgbClr val="25D366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629400" y="338328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2.  Instant chat opens with advisor</a:t>
            </a:r>
            <a:endParaRPr lang="en-US" sz="1100" dirty="0"/>
          </a:p>
        </p:txBody>
      </p:sp>
      <p:sp>
        <p:nvSpPr>
          <p:cNvPr id="43" name="Text 40"/>
          <p:cNvSpPr/>
          <p:nvPr/>
        </p:nvSpPr>
        <p:spPr>
          <a:xfrm>
            <a:off x="8686800" y="381304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↓</a:t>
            </a:r>
            <a:endParaRPr lang="en-US" sz="1000" dirty="0"/>
          </a:p>
        </p:txBody>
      </p:sp>
      <p:sp>
        <p:nvSpPr>
          <p:cNvPr id="44" name="Shape 41"/>
          <p:cNvSpPr/>
          <p:nvPr/>
        </p:nvSpPr>
        <p:spPr>
          <a:xfrm>
            <a:off x="6492240" y="3931920"/>
            <a:ext cx="5029200" cy="457200"/>
          </a:xfrm>
          <a:prstGeom prst="rect">
            <a:avLst/>
          </a:prstGeom>
          <a:solidFill>
            <a:srgbClr val="000000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6492240" y="3931920"/>
            <a:ext cx="45720" cy="457200"/>
          </a:xfrm>
          <a:prstGeom prst="rect">
            <a:avLst/>
          </a:prstGeom>
          <a:solidFill>
            <a:srgbClr val="25D366"/>
          </a:solidFill>
          <a:ln w="12700">
            <a:solidFill>
              <a:srgbClr val="25D366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6629400" y="393192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3.  Day 1–3–7 auto-message sequence</a:t>
            </a:r>
            <a:endParaRPr lang="en-US" sz="1100" dirty="0"/>
          </a:p>
        </p:txBody>
      </p:sp>
      <p:sp>
        <p:nvSpPr>
          <p:cNvPr id="47" name="Text 44"/>
          <p:cNvSpPr/>
          <p:nvPr/>
        </p:nvSpPr>
        <p:spPr>
          <a:xfrm>
            <a:off x="8686800" y="436168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↓</a:t>
            </a:r>
            <a:endParaRPr lang="en-US" sz="1000" dirty="0"/>
          </a:p>
        </p:txBody>
      </p:sp>
      <p:sp>
        <p:nvSpPr>
          <p:cNvPr id="48" name="Shape 45"/>
          <p:cNvSpPr/>
          <p:nvPr/>
        </p:nvSpPr>
        <p:spPr>
          <a:xfrm>
            <a:off x="6492240" y="4480560"/>
            <a:ext cx="5029200" cy="457200"/>
          </a:xfrm>
          <a:prstGeom prst="rect">
            <a:avLst/>
          </a:prstGeom>
          <a:solidFill>
            <a:srgbClr val="000000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6492240" y="4480560"/>
            <a:ext cx="45720" cy="457200"/>
          </a:xfrm>
          <a:prstGeom prst="rect">
            <a:avLst/>
          </a:prstGeom>
          <a:solidFill>
            <a:srgbClr val="25D366"/>
          </a:solidFill>
          <a:ln w="12700">
            <a:solidFill>
              <a:srgbClr val="25D366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6629400" y="448056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4.  Demo link shared → booked</a:t>
            </a:r>
            <a:endParaRPr lang="en-US" sz="1100" dirty="0"/>
          </a:p>
        </p:txBody>
      </p:sp>
      <p:sp>
        <p:nvSpPr>
          <p:cNvPr id="51" name="Text 48"/>
          <p:cNvSpPr/>
          <p:nvPr/>
        </p:nvSpPr>
        <p:spPr>
          <a:xfrm>
            <a:off x="8686800" y="4910328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↓</a:t>
            </a:r>
            <a:endParaRPr lang="en-US" sz="1000" dirty="0"/>
          </a:p>
        </p:txBody>
      </p:sp>
      <p:sp>
        <p:nvSpPr>
          <p:cNvPr id="52" name="Shape 49"/>
          <p:cNvSpPr/>
          <p:nvPr/>
        </p:nvSpPr>
        <p:spPr>
          <a:xfrm>
            <a:off x="6492240" y="5029200"/>
            <a:ext cx="5029200" cy="457200"/>
          </a:xfrm>
          <a:prstGeom prst="rect">
            <a:avLst/>
          </a:prstGeom>
          <a:solidFill>
            <a:srgbClr val="22C55E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6492240" y="5029200"/>
            <a:ext cx="45720" cy="457200"/>
          </a:xfrm>
          <a:prstGeom prst="rect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6629400" y="50292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5.  Enrollment confirmation + onboarding</a:t>
            </a:r>
            <a:endParaRPr lang="en-US" sz="1100" dirty="0"/>
          </a:p>
        </p:txBody>
      </p:sp>
      <p:sp>
        <p:nvSpPr>
          <p:cNvPr id="55" name="Shape 52"/>
          <p:cNvSpPr/>
          <p:nvPr/>
        </p:nvSpPr>
        <p:spPr>
          <a:xfrm>
            <a:off x="457200" y="6035040"/>
            <a:ext cx="2743200" cy="502920"/>
          </a:xfrm>
          <a:prstGeom prst="rect">
            <a:avLst/>
          </a:prstGeom>
          <a:solidFill>
            <a:srgbClr val="060F1E"/>
          </a:solidFill>
          <a:ln w="12700">
            <a:solidFill>
              <a:srgbClr val="060F1E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457200" y="603504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$4.80   Cost per Lead</a:t>
            </a:r>
            <a:endParaRPr lang="en-US" sz="1100" dirty="0"/>
          </a:p>
        </p:txBody>
      </p:sp>
      <p:sp>
        <p:nvSpPr>
          <p:cNvPr id="57" name="Shape 54"/>
          <p:cNvSpPr/>
          <p:nvPr/>
        </p:nvSpPr>
        <p:spPr>
          <a:xfrm>
            <a:off x="3383280" y="6035040"/>
            <a:ext cx="2743200" cy="502920"/>
          </a:xfrm>
          <a:prstGeom prst="rect">
            <a:avLst/>
          </a:prstGeom>
          <a:solidFill>
            <a:srgbClr val="060F1E"/>
          </a:solidFill>
          <a:ln w="12700">
            <a:solidFill>
              <a:srgbClr val="060F1E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3383280" y="603504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73%   Demo Show Rate</a:t>
            </a:r>
            <a:endParaRPr lang="en-US" sz="1100" dirty="0"/>
          </a:p>
        </p:txBody>
      </p:sp>
      <p:sp>
        <p:nvSpPr>
          <p:cNvPr id="59" name="Shape 56"/>
          <p:cNvSpPr/>
          <p:nvPr/>
        </p:nvSpPr>
        <p:spPr>
          <a:xfrm>
            <a:off x="6309360" y="6035040"/>
            <a:ext cx="2743200" cy="502920"/>
          </a:xfrm>
          <a:prstGeom prst="rect">
            <a:avLst/>
          </a:prstGeom>
          <a:solidFill>
            <a:srgbClr val="060F1E"/>
          </a:solidFill>
          <a:ln w="12700">
            <a:solidFill>
              <a:srgbClr val="060F1E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6309360" y="603504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15%   Conversion Rate</a:t>
            </a:r>
            <a:endParaRPr lang="en-US" sz="1100" dirty="0"/>
          </a:p>
        </p:txBody>
      </p:sp>
      <p:sp>
        <p:nvSpPr>
          <p:cNvPr id="61" name="Shape 58"/>
          <p:cNvSpPr/>
          <p:nvPr/>
        </p:nvSpPr>
        <p:spPr>
          <a:xfrm>
            <a:off x="9235440" y="6035040"/>
            <a:ext cx="2743200" cy="502920"/>
          </a:xfrm>
          <a:prstGeom prst="rect">
            <a:avLst/>
          </a:prstGeom>
          <a:solidFill>
            <a:srgbClr val="060F1E"/>
          </a:solidFill>
          <a:ln w="12700">
            <a:solidFill>
              <a:srgbClr val="060F1E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9235440" y="603504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$120   Avg. Monthly ARPU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_en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0040" y="201168"/>
            <a:ext cx="1737360" cy="84520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7200" y="960120"/>
            <a:ext cx="54864" cy="4572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9601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E8A020"/>
                </a:solidFill>
              </a:rPr>
              <a:t>COMPETITIVE LANDSCAPE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1298448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60F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Win Where Others Don't Compete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6528816"/>
            <a:ext cx="12161520" cy="329184"/>
          </a:xfrm>
          <a:prstGeom prst="rect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65760" y="654710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Genius DigiSchool  ·  Confidential &amp; Proprietary  · 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471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8 / 13</a:t>
            </a:r>
            <a:endParaRPr lang="en-US" sz="800" dirty="0"/>
          </a:p>
        </p:txBody>
      </p:sp>
      <p:sp>
        <p:nvSpPr>
          <p:cNvPr id="9" name="Shape 6"/>
          <p:cNvSpPr/>
          <p:nvPr/>
        </p:nvSpPr>
        <p:spPr>
          <a:xfrm>
            <a:off x="457200" y="2011680"/>
            <a:ext cx="2743200" cy="502920"/>
          </a:xfrm>
          <a:prstGeom prst="rect">
            <a:avLst/>
          </a:prstGeom>
          <a:solidFill>
            <a:srgbClr val="122040"/>
          </a:solidFill>
          <a:ln w="6350">
            <a:solidFill>
              <a:srgbClr val="12204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01168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291840" y="2011680"/>
            <a:ext cx="2011680" cy="502920"/>
          </a:xfrm>
          <a:prstGeom prst="rect">
            <a:avLst/>
          </a:prstGeom>
          <a:solidFill>
            <a:srgbClr val="060F1E"/>
          </a:solidFill>
          <a:ln w="6350">
            <a:solidFill>
              <a:srgbClr val="12204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291840" y="201168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A020"/>
                </a:solidFill>
              </a:rPr>
              <a:t>Genius DigiSchool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349240" y="2011680"/>
            <a:ext cx="2011680" cy="502920"/>
          </a:xfrm>
          <a:prstGeom prst="rect">
            <a:avLst/>
          </a:prstGeom>
          <a:solidFill>
            <a:srgbClr val="122040"/>
          </a:solidFill>
          <a:ln w="6350">
            <a:solidFill>
              <a:srgbClr val="12204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349240" y="201168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International Schools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7406640" y="2011680"/>
            <a:ext cx="2011680" cy="502920"/>
          </a:xfrm>
          <a:prstGeom prst="rect">
            <a:avLst/>
          </a:prstGeom>
          <a:solidFill>
            <a:srgbClr val="122040"/>
          </a:solidFill>
          <a:ln w="6350">
            <a:solidFill>
              <a:srgbClr val="12204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406640" y="201168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Noon Academy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9464040" y="2011680"/>
            <a:ext cx="2011680" cy="502920"/>
          </a:xfrm>
          <a:prstGeom prst="rect">
            <a:avLst/>
          </a:prstGeom>
          <a:solidFill>
            <a:srgbClr val="122040"/>
          </a:solidFill>
          <a:ln w="6350">
            <a:solidFill>
              <a:srgbClr val="12204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464040" y="201168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Khan Academy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57200" y="2560320"/>
            <a:ext cx="274320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2560320"/>
            <a:ext cx="2560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Live Classes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3291840" y="2560320"/>
            <a:ext cx="2011680" cy="475488"/>
          </a:xfrm>
          <a:prstGeom prst="rect">
            <a:avLst/>
          </a:prstGeom>
          <a:solidFill>
            <a:srgbClr val="E8F5F0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291840" y="256032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✓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5349240" y="2560320"/>
            <a:ext cx="201168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349240" y="256032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A97B0"/>
                </a:solidFill>
              </a:rPr>
              <a:t>✓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7406640" y="2560320"/>
            <a:ext cx="201168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406640" y="256032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9464040" y="2560320"/>
            <a:ext cx="201168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464040" y="256032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457200" y="3063240"/>
            <a:ext cx="274320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063240"/>
            <a:ext cx="2560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GCC Arabic Track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3291840" y="3063240"/>
            <a:ext cx="2011680" cy="475488"/>
          </a:xfrm>
          <a:prstGeom prst="rect">
            <a:avLst/>
          </a:prstGeom>
          <a:solidFill>
            <a:srgbClr val="F0FAF5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3291840" y="306324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✓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5349240" y="3063240"/>
            <a:ext cx="201168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5349240" y="306324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35" name="Shape 32"/>
          <p:cNvSpPr/>
          <p:nvPr/>
        </p:nvSpPr>
        <p:spPr>
          <a:xfrm>
            <a:off x="7406640" y="3063240"/>
            <a:ext cx="201168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7406640" y="306324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37" name="Shape 34"/>
          <p:cNvSpPr/>
          <p:nvPr/>
        </p:nvSpPr>
        <p:spPr>
          <a:xfrm>
            <a:off x="9464040" y="3063240"/>
            <a:ext cx="201168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9464040" y="306324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39" name="Shape 36"/>
          <p:cNvSpPr/>
          <p:nvPr/>
        </p:nvSpPr>
        <p:spPr>
          <a:xfrm>
            <a:off x="457200" y="3566160"/>
            <a:ext cx="274320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640080" y="3566160"/>
            <a:ext cx="2560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AI-Powered Learning</a:t>
            </a:r>
            <a:endParaRPr lang="en-US" sz="1100" dirty="0"/>
          </a:p>
        </p:txBody>
      </p:sp>
      <p:sp>
        <p:nvSpPr>
          <p:cNvPr id="41" name="Shape 38"/>
          <p:cNvSpPr/>
          <p:nvPr/>
        </p:nvSpPr>
        <p:spPr>
          <a:xfrm>
            <a:off x="3291840" y="3566160"/>
            <a:ext cx="2011680" cy="475488"/>
          </a:xfrm>
          <a:prstGeom prst="rect">
            <a:avLst/>
          </a:prstGeom>
          <a:solidFill>
            <a:srgbClr val="E8F5F0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3291840" y="356616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✓</a:t>
            </a:r>
            <a:endParaRPr lang="en-US" sz="1400" dirty="0"/>
          </a:p>
        </p:txBody>
      </p:sp>
      <p:sp>
        <p:nvSpPr>
          <p:cNvPr id="43" name="Shape 40"/>
          <p:cNvSpPr/>
          <p:nvPr/>
        </p:nvSpPr>
        <p:spPr>
          <a:xfrm>
            <a:off x="5349240" y="3566160"/>
            <a:ext cx="201168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5349240" y="356616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45" name="Shape 42"/>
          <p:cNvSpPr/>
          <p:nvPr/>
        </p:nvSpPr>
        <p:spPr>
          <a:xfrm>
            <a:off x="7406640" y="3566160"/>
            <a:ext cx="201168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7406640" y="356616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47" name="Shape 44"/>
          <p:cNvSpPr/>
          <p:nvPr/>
        </p:nvSpPr>
        <p:spPr>
          <a:xfrm>
            <a:off x="9464040" y="3566160"/>
            <a:ext cx="201168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9464040" y="356616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A97B0"/>
                </a:solidFill>
              </a:rPr>
              <a:t>✓</a:t>
            </a:r>
            <a:endParaRPr lang="en-US" sz="1400" dirty="0"/>
          </a:p>
        </p:txBody>
      </p:sp>
      <p:sp>
        <p:nvSpPr>
          <p:cNvPr id="49" name="Shape 46"/>
          <p:cNvSpPr/>
          <p:nvPr/>
        </p:nvSpPr>
        <p:spPr>
          <a:xfrm>
            <a:off x="457200" y="4069080"/>
            <a:ext cx="274320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640080" y="4069080"/>
            <a:ext cx="2560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Under $200/month</a:t>
            </a:r>
            <a:endParaRPr lang="en-US" sz="1100" dirty="0"/>
          </a:p>
        </p:txBody>
      </p:sp>
      <p:sp>
        <p:nvSpPr>
          <p:cNvPr id="51" name="Shape 48"/>
          <p:cNvSpPr/>
          <p:nvPr/>
        </p:nvSpPr>
        <p:spPr>
          <a:xfrm>
            <a:off x="3291840" y="4069080"/>
            <a:ext cx="2011680" cy="475488"/>
          </a:xfrm>
          <a:prstGeom prst="rect">
            <a:avLst/>
          </a:prstGeom>
          <a:solidFill>
            <a:srgbClr val="F0FAF5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3291840" y="406908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✓</a:t>
            </a:r>
            <a:endParaRPr lang="en-US" sz="1400" dirty="0"/>
          </a:p>
        </p:txBody>
      </p:sp>
      <p:sp>
        <p:nvSpPr>
          <p:cNvPr id="53" name="Shape 50"/>
          <p:cNvSpPr/>
          <p:nvPr/>
        </p:nvSpPr>
        <p:spPr>
          <a:xfrm>
            <a:off x="5349240" y="4069080"/>
            <a:ext cx="201168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5349240" y="406908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55" name="Shape 52"/>
          <p:cNvSpPr/>
          <p:nvPr/>
        </p:nvSpPr>
        <p:spPr>
          <a:xfrm>
            <a:off x="7406640" y="4069080"/>
            <a:ext cx="201168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7406640" y="406908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A97B0"/>
                </a:solidFill>
              </a:rPr>
              <a:t>✓</a:t>
            </a:r>
            <a:endParaRPr lang="en-US" sz="1400" dirty="0"/>
          </a:p>
        </p:txBody>
      </p:sp>
      <p:sp>
        <p:nvSpPr>
          <p:cNvPr id="57" name="Shape 54"/>
          <p:cNvSpPr/>
          <p:nvPr/>
        </p:nvSpPr>
        <p:spPr>
          <a:xfrm>
            <a:off x="9464040" y="4069080"/>
            <a:ext cx="201168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9464040" y="406908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A97B0"/>
                </a:solidFill>
              </a:rPr>
              <a:t>✓</a:t>
            </a:r>
            <a:endParaRPr lang="en-US" sz="1400" dirty="0"/>
          </a:p>
        </p:txBody>
      </p:sp>
      <p:sp>
        <p:nvSpPr>
          <p:cNvPr id="59" name="Shape 56"/>
          <p:cNvSpPr/>
          <p:nvPr/>
        </p:nvSpPr>
        <p:spPr>
          <a:xfrm>
            <a:off x="457200" y="4572000"/>
            <a:ext cx="274320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640080" y="4572000"/>
            <a:ext cx="2560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Grades 1–12 Complete</a:t>
            </a:r>
            <a:endParaRPr lang="en-US" sz="1100" dirty="0"/>
          </a:p>
        </p:txBody>
      </p:sp>
      <p:sp>
        <p:nvSpPr>
          <p:cNvPr id="61" name="Shape 58"/>
          <p:cNvSpPr/>
          <p:nvPr/>
        </p:nvSpPr>
        <p:spPr>
          <a:xfrm>
            <a:off x="3291840" y="4572000"/>
            <a:ext cx="2011680" cy="475488"/>
          </a:xfrm>
          <a:prstGeom prst="rect">
            <a:avLst/>
          </a:prstGeom>
          <a:solidFill>
            <a:srgbClr val="E8F5F0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3291840" y="457200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✓</a:t>
            </a:r>
            <a:endParaRPr lang="en-US" sz="1400" dirty="0"/>
          </a:p>
        </p:txBody>
      </p:sp>
      <p:sp>
        <p:nvSpPr>
          <p:cNvPr id="63" name="Shape 60"/>
          <p:cNvSpPr/>
          <p:nvPr/>
        </p:nvSpPr>
        <p:spPr>
          <a:xfrm>
            <a:off x="5349240" y="4572000"/>
            <a:ext cx="201168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64" name="Text 61"/>
          <p:cNvSpPr/>
          <p:nvPr/>
        </p:nvSpPr>
        <p:spPr>
          <a:xfrm>
            <a:off x="5349240" y="457200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A97B0"/>
                </a:solidFill>
              </a:rPr>
              <a:t>✓</a:t>
            </a:r>
            <a:endParaRPr lang="en-US" sz="1400" dirty="0"/>
          </a:p>
        </p:txBody>
      </p:sp>
      <p:sp>
        <p:nvSpPr>
          <p:cNvPr id="65" name="Shape 62"/>
          <p:cNvSpPr/>
          <p:nvPr/>
        </p:nvSpPr>
        <p:spPr>
          <a:xfrm>
            <a:off x="7406640" y="4572000"/>
            <a:ext cx="201168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7406640" y="457200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67" name="Shape 64"/>
          <p:cNvSpPr/>
          <p:nvPr/>
        </p:nvSpPr>
        <p:spPr>
          <a:xfrm>
            <a:off x="9464040" y="4572000"/>
            <a:ext cx="201168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68" name="Text 65"/>
          <p:cNvSpPr/>
          <p:nvPr/>
        </p:nvSpPr>
        <p:spPr>
          <a:xfrm>
            <a:off x="9464040" y="457200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69" name="Shape 66"/>
          <p:cNvSpPr/>
          <p:nvPr/>
        </p:nvSpPr>
        <p:spPr>
          <a:xfrm>
            <a:off x="457200" y="5074920"/>
            <a:ext cx="274320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70" name="Text 67"/>
          <p:cNvSpPr/>
          <p:nvPr/>
        </p:nvSpPr>
        <p:spPr>
          <a:xfrm>
            <a:off x="640080" y="5074920"/>
            <a:ext cx="2560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Parent Dashboard</a:t>
            </a:r>
            <a:endParaRPr lang="en-US" sz="1100" dirty="0"/>
          </a:p>
        </p:txBody>
      </p:sp>
      <p:sp>
        <p:nvSpPr>
          <p:cNvPr id="71" name="Shape 68"/>
          <p:cNvSpPr/>
          <p:nvPr/>
        </p:nvSpPr>
        <p:spPr>
          <a:xfrm>
            <a:off x="3291840" y="5074920"/>
            <a:ext cx="2011680" cy="475488"/>
          </a:xfrm>
          <a:prstGeom prst="rect">
            <a:avLst/>
          </a:prstGeom>
          <a:solidFill>
            <a:srgbClr val="F0FAF5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72" name="Text 69"/>
          <p:cNvSpPr/>
          <p:nvPr/>
        </p:nvSpPr>
        <p:spPr>
          <a:xfrm>
            <a:off x="3291840" y="507492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✓</a:t>
            </a:r>
            <a:endParaRPr lang="en-US" sz="1400" dirty="0"/>
          </a:p>
        </p:txBody>
      </p:sp>
      <p:sp>
        <p:nvSpPr>
          <p:cNvPr id="73" name="Shape 70"/>
          <p:cNvSpPr/>
          <p:nvPr/>
        </p:nvSpPr>
        <p:spPr>
          <a:xfrm>
            <a:off x="5349240" y="5074920"/>
            <a:ext cx="201168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74" name="Text 71"/>
          <p:cNvSpPr/>
          <p:nvPr/>
        </p:nvSpPr>
        <p:spPr>
          <a:xfrm>
            <a:off x="5349240" y="507492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75" name="Shape 72"/>
          <p:cNvSpPr/>
          <p:nvPr/>
        </p:nvSpPr>
        <p:spPr>
          <a:xfrm>
            <a:off x="7406640" y="5074920"/>
            <a:ext cx="201168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76" name="Text 73"/>
          <p:cNvSpPr/>
          <p:nvPr/>
        </p:nvSpPr>
        <p:spPr>
          <a:xfrm>
            <a:off x="7406640" y="507492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77" name="Shape 74"/>
          <p:cNvSpPr/>
          <p:nvPr/>
        </p:nvSpPr>
        <p:spPr>
          <a:xfrm>
            <a:off x="9464040" y="5074920"/>
            <a:ext cx="201168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78" name="Text 75"/>
          <p:cNvSpPr/>
          <p:nvPr/>
        </p:nvSpPr>
        <p:spPr>
          <a:xfrm>
            <a:off x="9464040" y="507492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79" name="Shape 76"/>
          <p:cNvSpPr/>
          <p:nvPr/>
        </p:nvSpPr>
        <p:spPr>
          <a:xfrm>
            <a:off x="457200" y="5577840"/>
            <a:ext cx="274320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80" name="Text 77"/>
          <p:cNvSpPr/>
          <p:nvPr/>
        </p:nvSpPr>
        <p:spPr>
          <a:xfrm>
            <a:off x="640080" y="5577840"/>
            <a:ext cx="2560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60F1E"/>
                </a:solidFill>
              </a:rPr>
              <a:t>Bilingual EN/AR</a:t>
            </a:r>
            <a:endParaRPr lang="en-US" sz="1100" dirty="0"/>
          </a:p>
        </p:txBody>
      </p:sp>
      <p:sp>
        <p:nvSpPr>
          <p:cNvPr id="81" name="Shape 78"/>
          <p:cNvSpPr/>
          <p:nvPr/>
        </p:nvSpPr>
        <p:spPr>
          <a:xfrm>
            <a:off x="3291840" y="5577840"/>
            <a:ext cx="2011680" cy="475488"/>
          </a:xfrm>
          <a:prstGeom prst="rect">
            <a:avLst/>
          </a:prstGeom>
          <a:solidFill>
            <a:srgbClr val="E8F5F0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82" name="Text 79"/>
          <p:cNvSpPr/>
          <p:nvPr/>
        </p:nvSpPr>
        <p:spPr>
          <a:xfrm>
            <a:off x="3291840" y="557784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✓</a:t>
            </a:r>
            <a:endParaRPr lang="en-US" sz="1400" dirty="0"/>
          </a:p>
        </p:txBody>
      </p:sp>
      <p:sp>
        <p:nvSpPr>
          <p:cNvPr id="83" name="Shape 80"/>
          <p:cNvSpPr/>
          <p:nvPr/>
        </p:nvSpPr>
        <p:spPr>
          <a:xfrm>
            <a:off x="5349240" y="5577840"/>
            <a:ext cx="201168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84" name="Text 81"/>
          <p:cNvSpPr/>
          <p:nvPr/>
        </p:nvSpPr>
        <p:spPr>
          <a:xfrm>
            <a:off x="5349240" y="557784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85" name="Shape 82"/>
          <p:cNvSpPr/>
          <p:nvPr/>
        </p:nvSpPr>
        <p:spPr>
          <a:xfrm>
            <a:off x="7406640" y="5577840"/>
            <a:ext cx="201168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86" name="Text 83"/>
          <p:cNvSpPr/>
          <p:nvPr/>
        </p:nvSpPr>
        <p:spPr>
          <a:xfrm>
            <a:off x="7406640" y="557784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87" name="Shape 84"/>
          <p:cNvSpPr/>
          <p:nvPr/>
        </p:nvSpPr>
        <p:spPr>
          <a:xfrm>
            <a:off x="9464040" y="5577840"/>
            <a:ext cx="2011680" cy="475488"/>
          </a:xfrm>
          <a:prstGeom prst="rect">
            <a:avLst/>
          </a:prstGeom>
          <a:solidFill>
            <a:srgbClr val="F4F8FF"/>
          </a:solidFill>
          <a:ln w="6350">
            <a:solidFill>
              <a:srgbClr val="DDE3EF"/>
            </a:solidFill>
            <a:prstDash val="solid"/>
          </a:ln>
        </p:spPr>
      </p:sp>
      <p:sp>
        <p:nvSpPr>
          <p:cNvPr id="88" name="Text 85"/>
          <p:cNvSpPr/>
          <p:nvPr/>
        </p:nvSpPr>
        <p:spPr>
          <a:xfrm>
            <a:off x="9464040" y="5577840"/>
            <a:ext cx="2011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F4444"/>
                </a:solidFill>
              </a:rPr>
              <a:t>✗</a:t>
            </a:r>
            <a:endParaRPr lang="en-US" sz="1400" dirty="0"/>
          </a:p>
        </p:txBody>
      </p:sp>
      <p:sp>
        <p:nvSpPr>
          <p:cNvPr id="89" name="Text 86"/>
          <p:cNvSpPr/>
          <p:nvPr/>
        </p:nvSpPr>
        <p:spPr>
          <a:xfrm>
            <a:off x="457200" y="6172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97B0"/>
                </a:solidFill>
              </a:rPr>
              <a:t>✓ = Feature available   ✗ = Not available   Genius DigiSchool is the ONLY platform combining all 7 criteria.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0F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828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72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9144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8288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27432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36576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45720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54864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64008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pic>
        <p:nvPicPr>
          <p:cNvPr id="25" name="Image 0" descr="/home/claude/logo_en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0040" y="201168"/>
            <a:ext cx="1737360" cy="845202"/>
          </a:xfrm>
          <a:prstGeom prst="rect">
            <a:avLst/>
          </a:prstGeom>
        </p:spPr>
      </p:pic>
      <p:sp>
        <p:nvSpPr>
          <p:cNvPr id="26" name="Shape 23"/>
          <p:cNvSpPr/>
          <p:nvPr/>
        </p:nvSpPr>
        <p:spPr>
          <a:xfrm>
            <a:off x="0" y="6528816"/>
            <a:ext cx="12161520" cy="329184"/>
          </a:xfrm>
          <a:prstGeom prst="rect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65760" y="654710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Genius DigiSchool  ·  Confidential &amp; Proprietary  ·  2026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11064240" y="65471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9 / 13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457200" y="82296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E8A020"/>
                </a:solidFill>
              </a:rPr>
              <a:t>FINANCIALS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457200" y="118872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3-Year Revenue Projections</a:t>
            </a:r>
            <a:endParaRPr lang="en-US" sz="3200" dirty="0"/>
          </a:p>
        </p:txBody>
      </p:sp>
      <p:graphicFrame>
        <p:nvGraphicFramePr>
          <p:cNvPr id="31" name="Chart 0" descr=""/>
          <p:cNvGraphicFramePr/>
          <p:nvPr/>
        </p:nvGraphicFramePr>
        <p:xfrm>
          <a:off x="457200" y="1920240"/>
          <a:ext cx="77724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2" name="Shape 28"/>
          <p:cNvSpPr/>
          <p:nvPr/>
        </p:nvSpPr>
        <p:spPr>
          <a:xfrm>
            <a:off x="8503920" y="1920240"/>
            <a:ext cx="3291840" cy="109728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33" name="Shape 29"/>
          <p:cNvSpPr/>
          <p:nvPr/>
        </p:nvSpPr>
        <p:spPr>
          <a:xfrm>
            <a:off x="8503920" y="1920240"/>
            <a:ext cx="3291840" cy="64008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8503920" y="202996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5C050"/>
                </a:solidFill>
              </a:rPr>
              <a:t>2026</a:t>
            </a:r>
            <a:endParaRPr lang="en-US" sz="1400" dirty="0"/>
          </a:p>
        </p:txBody>
      </p:sp>
      <p:sp>
        <p:nvSpPr>
          <p:cNvPr id="35" name="Text 31"/>
          <p:cNvSpPr/>
          <p:nvPr/>
        </p:nvSpPr>
        <p:spPr>
          <a:xfrm>
            <a:off x="8503920" y="235915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180 students  ·  $22K/mo</a:t>
            </a:r>
            <a:endParaRPr lang="en-US" sz="1000" dirty="0"/>
          </a:p>
        </p:txBody>
      </p:sp>
      <p:sp>
        <p:nvSpPr>
          <p:cNvPr id="36" name="Text 32"/>
          <p:cNvSpPr/>
          <p:nvPr/>
        </p:nvSpPr>
        <p:spPr>
          <a:xfrm>
            <a:off x="8503920" y="263347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A020"/>
                </a:solidFill>
              </a:rPr>
              <a:t>ARR: $264K</a:t>
            </a:r>
            <a:endParaRPr lang="en-US" sz="1100" dirty="0"/>
          </a:p>
        </p:txBody>
      </p:sp>
      <p:sp>
        <p:nvSpPr>
          <p:cNvPr id="37" name="Shape 33"/>
          <p:cNvSpPr/>
          <p:nvPr/>
        </p:nvSpPr>
        <p:spPr>
          <a:xfrm>
            <a:off x="8503920" y="3108960"/>
            <a:ext cx="3291840" cy="109728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38" name="Shape 34"/>
          <p:cNvSpPr/>
          <p:nvPr/>
        </p:nvSpPr>
        <p:spPr>
          <a:xfrm>
            <a:off x="8503920" y="3108960"/>
            <a:ext cx="3291840" cy="64008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8503920" y="321868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5C050"/>
                </a:solidFill>
              </a:rPr>
              <a:t>2027</a:t>
            </a:r>
            <a:endParaRPr lang="en-US" sz="1400" dirty="0"/>
          </a:p>
        </p:txBody>
      </p:sp>
      <p:sp>
        <p:nvSpPr>
          <p:cNvPr id="40" name="Text 36"/>
          <p:cNvSpPr/>
          <p:nvPr/>
        </p:nvSpPr>
        <p:spPr>
          <a:xfrm>
            <a:off x="8503920" y="354787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680 students  ·  $82K/mo</a:t>
            </a:r>
            <a:endParaRPr lang="en-US" sz="1000" dirty="0"/>
          </a:p>
        </p:txBody>
      </p:sp>
      <p:sp>
        <p:nvSpPr>
          <p:cNvPr id="41" name="Text 37"/>
          <p:cNvSpPr/>
          <p:nvPr/>
        </p:nvSpPr>
        <p:spPr>
          <a:xfrm>
            <a:off x="8503920" y="382219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A020"/>
                </a:solidFill>
              </a:rPr>
              <a:t>ARR: $984K</a:t>
            </a:r>
            <a:endParaRPr lang="en-US" sz="1100" dirty="0"/>
          </a:p>
        </p:txBody>
      </p:sp>
      <p:sp>
        <p:nvSpPr>
          <p:cNvPr id="42" name="Shape 38"/>
          <p:cNvSpPr/>
          <p:nvPr/>
        </p:nvSpPr>
        <p:spPr>
          <a:xfrm>
            <a:off x="8503920" y="4297680"/>
            <a:ext cx="3291840" cy="109728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43" name="Shape 39"/>
          <p:cNvSpPr/>
          <p:nvPr/>
        </p:nvSpPr>
        <p:spPr>
          <a:xfrm>
            <a:off x="8503920" y="4297680"/>
            <a:ext cx="3291840" cy="64008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4" name="Text 40"/>
          <p:cNvSpPr/>
          <p:nvPr/>
        </p:nvSpPr>
        <p:spPr>
          <a:xfrm>
            <a:off x="8503920" y="440740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5C050"/>
                </a:solidFill>
              </a:rPr>
              <a:t>2028</a:t>
            </a:r>
            <a:endParaRPr lang="en-US" sz="1400" dirty="0"/>
          </a:p>
        </p:txBody>
      </p:sp>
      <p:sp>
        <p:nvSpPr>
          <p:cNvPr id="45" name="Text 41"/>
          <p:cNvSpPr/>
          <p:nvPr/>
        </p:nvSpPr>
        <p:spPr>
          <a:xfrm>
            <a:off x="8503920" y="473659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1,800 students  ·  $220K/mo</a:t>
            </a:r>
            <a:endParaRPr lang="en-US" sz="1000" dirty="0"/>
          </a:p>
        </p:txBody>
      </p:sp>
      <p:sp>
        <p:nvSpPr>
          <p:cNvPr id="46" name="Text 42"/>
          <p:cNvSpPr/>
          <p:nvPr/>
        </p:nvSpPr>
        <p:spPr>
          <a:xfrm>
            <a:off x="8503920" y="501091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A020"/>
                </a:solidFill>
              </a:rPr>
              <a:t>ARR: $2.6M</a:t>
            </a:r>
            <a:endParaRPr lang="en-US" sz="1100" dirty="0"/>
          </a:p>
        </p:txBody>
      </p:sp>
      <p:sp>
        <p:nvSpPr>
          <p:cNvPr id="47" name="Text 43"/>
          <p:cNvSpPr/>
          <p:nvPr/>
        </p:nvSpPr>
        <p:spPr>
          <a:xfrm>
            <a:off x="457200" y="553212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8A97B0"/>
                </a:solidFill>
              </a:rPr>
              <a:t>Assumptions: $120 avg ARPU · 15% monthly lead-to-enroll conversion · 92% monthly retention · 23% GCC market CAGR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_en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0040" y="201168"/>
            <a:ext cx="1737360" cy="84520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7200" y="960120"/>
            <a:ext cx="54864" cy="4572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9601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E8A020"/>
                </a:solidFill>
              </a:rPr>
              <a:t>TECHNOLOGY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1298448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60F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to Scale — Full-Stack EdTech Platform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6528816"/>
            <a:ext cx="12161520" cy="329184"/>
          </a:xfrm>
          <a:prstGeom prst="rect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65760" y="654710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Genius DigiSchool  ·  Confidential &amp; Proprietary  · 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471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10 / 13</a:t>
            </a:r>
            <a:endParaRPr lang="en-US" sz="800" dirty="0"/>
          </a:p>
        </p:txBody>
      </p:sp>
      <p:sp>
        <p:nvSpPr>
          <p:cNvPr id="9" name="Shape 6"/>
          <p:cNvSpPr/>
          <p:nvPr/>
        </p:nvSpPr>
        <p:spPr>
          <a:xfrm>
            <a:off x="457200" y="2057400"/>
            <a:ext cx="5577840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7200" y="2057400"/>
            <a:ext cx="5577840" cy="64008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57200" y="2057400"/>
            <a:ext cx="274320" cy="1737360"/>
          </a:xfrm>
          <a:prstGeom prst="rect">
            <a:avLst/>
          </a:prstGeom>
          <a:solidFill>
            <a:srgbClr val="3B82F6">
              <a:alpha val="20000"/>
            </a:srgbClr>
          </a:solidFill>
          <a:ln w="12700">
            <a:solidFill>
              <a:srgbClr val="3B82F6">
                <a:alpha val="2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219456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0F1E"/>
                </a:solidFill>
              </a:rPr>
              <a:t>Student &amp; Parent Layer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868680" y="258775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Student Portal (Web + Mobile App)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868680" y="286207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Parent Dashboard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868680" y="313639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Bilingual EN/AR UI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68680" y="341071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Progress &amp; Grade Tracker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6263640" y="2057400"/>
            <a:ext cx="5577840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263640" y="2057400"/>
            <a:ext cx="5577840" cy="64008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263640" y="2057400"/>
            <a:ext cx="274320" cy="1737360"/>
          </a:xfrm>
          <a:prstGeom prst="rect">
            <a:avLst/>
          </a:prstGeom>
          <a:solidFill>
            <a:srgbClr val="E8A020">
              <a:alpha val="20000"/>
            </a:srgbClr>
          </a:solidFill>
          <a:ln w="12700">
            <a:solidFill>
              <a:srgbClr val="E8A020">
                <a:alpha val="2000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75120" y="219456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0F1E"/>
                </a:solidFill>
              </a:rPr>
              <a:t>Learning Engine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675120" y="258775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AI-Powered Adaptive Learning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6675120" y="286207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Live Video Classes (Agora SDK)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6675120" y="313639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Recorded Content Library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6675120" y="341071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Assessment &amp; Gamification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457200" y="3977640"/>
            <a:ext cx="5577840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457200" y="3977640"/>
            <a:ext cx="5577840" cy="64008"/>
          </a:xfrm>
          <a:prstGeom prst="rect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57200" y="3977640"/>
            <a:ext cx="274320" cy="1737360"/>
          </a:xfrm>
          <a:prstGeom prst="rect">
            <a:avLst/>
          </a:prstGeom>
          <a:solidFill>
            <a:srgbClr val="22C55E">
              <a:alpha val="20000"/>
            </a:srgbClr>
          </a:solidFill>
          <a:ln w="12700">
            <a:solidFill>
              <a:srgbClr val="22C55E">
                <a:alpha val="20000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68680" y="411480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0F1E"/>
                </a:solidFill>
              </a:rPr>
              <a:t>Admissions &amp; CRM Layer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868680" y="450799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Lead Pipeline Dashboard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868680" y="478231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WhatsApp API Auto-Sequences</a:t>
            </a:r>
            <a:endParaRPr lang="en-US" sz="1000" dirty="0"/>
          </a:p>
        </p:txBody>
      </p:sp>
      <p:sp>
        <p:nvSpPr>
          <p:cNvPr id="31" name="Text 28"/>
          <p:cNvSpPr/>
          <p:nvPr/>
        </p:nvSpPr>
        <p:spPr>
          <a:xfrm>
            <a:off x="868680" y="505663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HubSpot/Zoho CRM Integration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868680" y="533095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Meta Pixel + GA4 Tracking</a:t>
            </a:r>
            <a:endParaRPr lang="en-US" sz="1000" dirty="0"/>
          </a:p>
        </p:txBody>
      </p:sp>
      <p:sp>
        <p:nvSpPr>
          <p:cNvPr id="33" name="Shape 30"/>
          <p:cNvSpPr/>
          <p:nvPr/>
        </p:nvSpPr>
        <p:spPr>
          <a:xfrm>
            <a:off x="6263640" y="3977640"/>
            <a:ext cx="5577840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34" name="Shape 31"/>
          <p:cNvSpPr/>
          <p:nvPr/>
        </p:nvSpPr>
        <p:spPr>
          <a:xfrm>
            <a:off x="6263640" y="3977640"/>
            <a:ext cx="5577840" cy="64008"/>
          </a:xfrm>
          <a:prstGeom prst="rect">
            <a:avLst/>
          </a:prstGeom>
          <a:solidFill>
            <a:srgbClr val="060F1E"/>
          </a:solidFill>
          <a:ln w="12700">
            <a:solidFill>
              <a:srgbClr val="060F1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6263640" y="3977640"/>
            <a:ext cx="274320" cy="1737360"/>
          </a:xfrm>
          <a:prstGeom prst="rect">
            <a:avLst/>
          </a:prstGeom>
          <a:solidFill>
            <a:srgbClr val="060F1E">
              <a:alpha val="20000"/>
            </a:srgbClr>
          </a:solidFill>
          <a:ln w="12700">
            <a:solidFill>
              <a:srgbClr val="060F1E">
                <a:alpha val="2000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675120" y="411480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0F1E"/>
                </a:solidFill>
              </a:rPr>
              <a:t>Infrastructure &amp; Security</a:t>
            </a:r>
            <a:endParaRPr lang="en-US" sz="1300" dirty="0"/>
          </a:p>
        </p:txBody>
      </p:sp>
      <p:sp>
        <p:nvSpPr>
          <p:cNvPr id="37" name="Text 34"/>
          <p:cNvSpPr/>
          <p:nvPr/>
        </p:nvSpPr>
        <p:spPr>
          <a:xfrm>
            <a:off x="6675120" y="450799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Cloud-hosted (AWS / Vercel)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6675120" y="478231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SSL + End-to-End Encryption</a:t>
            </a:r>
            <a:endParaRPr lang="en-US" sz="1000" dirty="0"/>
          </a:p>
        </p:txBody>
      </p:sp>
      <p:sp>
        <p:nvSpPr>
          <p:cNvPr id="39" name="Text 36"/>
          <p:cNvSpPr/>
          <p:nvPr/>
        </p:nvSpPr>
        <p:spPr>
          <a:xfrm>
            <a:off x="6675120" y="505663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COPPA &amp; GDPR Compliant</a:t>
            </a:r>
            <a:endParaRPr lang="en-US" sz="1000" dirty="0"/>
          </a:p>
        </p:txBody>
      </p:sp>
      <p:sp>
        <p:nvSpPr>
          <p:cNvPr id="40" name="Text 37"/>
          <p:cNvSpPr/>
          <p:nvPr/>
        </p:nvSpPr>
        <p:spPr>
          <a:xfrm>
            <a:off x="6675120" y="5330952"/>
            <a:ext cx="4937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B0"/>
                </a:solidFill>
              </a:rPr>
              <a:t>→  99.9% Uptime SLA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_en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0040" y="201168"/>
            <a:ext cx="1737360" cy="84520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7200" y="960120"/>
            <a:ext cx="54864" cy="4572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9601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E8A020"/>
                </a:solidFill>
              </a:rPr>
              <a:t>TEAM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1298448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60F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Experienced Founders. Education at Our Core.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6528816"/>
            <a:ext cx="12161520" cy="329184"/>
          </a:xfrm>
          <a:prstGeom prst="rect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65760" y="654710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Genius DigiSchool  ·  Confidential &amp; Proprietary  · 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064240" y="65471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11 / 13</a:t>
            </a:r>
            <a:endParaRPr lang="en-US" sz="800" dirty="0"/>
          </a:p>
        </p:txBody>
      </p:sp>
      <p:sp>
        <p:nvSpPr>
          <p:cNvPr id="9" name="Shape 6"/>
          <p:cNvSpPr/>
          <p:nvPr/>
        </p:nvSpPr>
        <p:spPr>
          <a:xfrm>
            <a:off x="457200" y="2011680"/>
            <a:ext cx="2743200" cy="347472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1280160" y="2194560"/>
            <a:ext cx="1097280" cy="1097280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280160" y="219456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CEO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57200" y="342900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0F1E"/>
                </a:solidFill>
              </a:rPr>
              <a:t>[Founder Name]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457200" y="38404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8A020"/>
                </a:solidFill>
              </a:rPr>
              <a:t>CEO &amp; Co-Founder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731520" y="4206240"/>
            <a:ext cx="2194560" cy="0"/>
          </a:xfrm>
          <a:prstGeom prst="line">
            <a:avLst/>
          </a:prstGeom>
          <a:noFill/>
          <a:ln w="6350">
            <a:solidFill>
              <a:srgbClr val="DDE3E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0080" y="429768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8A97B0"/>
                </a:solidFill>
              </a:rPr>
              <a:t>10+ years in EdTech &amp; Digital Learning. Former Head of Curriculum at [School].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3383280" y="2011680"/>
            <a:ext cx="2743200" cy="347472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4206240" y="2194560"/>
            <a:ext cx="1097280" cy="1097280"/>
          </a:xfrm>
          <a:prstGeom prst="ellipse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206240" y="219456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CTO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3383280" y="342900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0F1E"/>
                </a:solidFill>
              </a:rPr>
              <a:t>[Tech Lead]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3383280" y="38404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B82F6"/>
                </a:solidFill>
              </a:rPr>
              <a:t>CTO &amp; Co-Founder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3657600" y="4206240"/>
            <a:ext cx="2194560" cy="0"/>
          </a:xfrm>
          <a:prstGeom prst="line">
            <a:avLst/>
          </a:prstGeom>
          <a:noFill/>
          <a:ln w="6350">
            <a:solidFill>
              <a:srgbClr val="DDE3E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566160" y="429768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8A97B0"/>
                </a:solidFill>
              </a:rPr>
              <a:t>Full-stack engineer. Led platforms serving 200K+ users. Ex-[Company].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6309360" y="2011680"/>
            <a:ext cx="2743200" cy="347472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7132320" y="2194560"/>
            <a:ext cx="1097280" cy="109728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132320" y="219456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CMO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6309360" y="342900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0F1E"/>
                </a:solidFill>
              </a:rPr>
              <a:t>[Growth Lead]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6309360" y="38404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8B5CF6"/>
                </a:solidFill>
              </a:rPr>
              <a:t>Head of Growth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6583680" y="4206240"/>
            <a:ext cx="2194560" cy="0"/>
          </a:xfrm>
          <a:prstGeom prst="line">
            <a:avLst/>
          </a:prstGeom>
          <a:noFill/>
          <a:ln w="6350">
            <a:solidFill>
              <a:srgbClr val="DDE3EF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492240" y="429768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8A97B0"/>
                </a:solidFill>
              </a:rPr>
              <a:t>Performance marketing specialist. $2M+ in managed ad spend across GCC markets.</a:t>
            </a:r>
            <a:endParaRPr lang="en-US" sz="950" dirty="0"/>
          </a:p>
        </p:txBody>
      </p:sp>
      <p:sp>
        <p:nvSpPr>
          <p:cNvPr id="30" name="Shape 27"/>
          <p:cNvSpPr/>
          <p:nvPr/>
        </p:nvSpPr>
        <p:spPr>
          <a:xfrm>
            <a:off x="9235440" y="2011680"/>
            <a:ext cx="2743200" cy="3474720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F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10058400" y="2194560"/>
            <a:ext cx="1097280" cy="1097280"/>
          </a:xfrm>
          <a:prstGeom prst="ellipse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10058400" y="219456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EDU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9235440" y="342900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0F1E"/>
                </a:solidFill>
              </a:rPr>
              <a:t>[Curriculum Head]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9235440" y="38404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2C55E"/>
                </a:solidFill>
              </a:rPr>
              <a:t>Head of Curriculum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9509760" y="4206240"/>
            <a:ext cx="2194560" cy="0"/>
          </a:xfrm>
          <a:prstGeom prst="line">
            <a:avLst/>
          </a:prstGeom>
          <a:noFill/>
          <a:ln w="6350">
            <a:solidFill>
              <a:srgbClr val="DDE3EF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9418320" y="429768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8A97B0"/>
                </a:solidFill>
              </a:rPr>
              <a:t>PhD in Education. Designed curricula for 50,000+ students across MENA.</a:t>
            </a:r>
            <a:endParaRPr lang="en-US" sz="950" dirty="0"/>
          </a:p>
        </p:txBody>
      </p:sp>
      <p:sp>
        <p:nvSpPr>
          <p:cNvPr id="37" name="Text 34"/>
          <p:cNvSpPr/>
          <p:nvPr/>
        </p:nvSpPr>
        <p:spPr>
          <a:xfrm>
            <a:off x="457200" y="566928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8A97B0"/>
                </a:solidFill>
              </a:rPr>
              <a:t>We are actively building our advisory board. Open to strategic advisors with GCC EdTech or VC networks.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60F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828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72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9144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8288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27432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36576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45720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54864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64008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pic>
        <p:nvPicPr>
          <p:cNvPr id="25" name="Image 0" descr="/home/claude/logo_en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0040" y="201168"/>
            <a:ext cx="1737360" cy="845202"/>
          </a:xfrm>
          <a:prstGeom prst="rect">
            <a:avLst/>
          </a:prstGeom>
        </p:spPr>
      </p:pic>
      <p:sp>
        <p:nvSpPr>
          <p:cNvPr id="26" name="Shape 23"/>
          <p:cNvSpPr/>
          <p:nvPr/>
        </p:nvSpPr>
        <p:spPr>
          <a:xfrm>
            <a:off x="0" y="6528816"/>
            <a:ext cx="12161520" cy="329184"/>
          </a:xfrm>
          <a:prstGeom prst="rect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65760" y="654710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Genius DigiSchool  ·  Confidential &amp; Proprietary  ·  2026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11064240" y="65471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12 / 13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457200" y="82296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E8A020"/>
                </a:solidFill>
              </a:rPr>
              <a:t>THE ASK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457200" y="118872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Seed Round: $500,000</a:t>
            </a:r>
            <a:endParaRPr lang="en-US" sz="3800" dirty="0"/>
          </a:p>
        </p:txBody>
      </p:sp>
      <p:sp>
        <p:nvSpPr>
          <p:cNvPr id="31" name="Text 28"/>
          <p:cNvSpPr/>
          <p:nvPr/>
        </p:nvSpPr>
        <p:spPr>
          <a:xfrm>
            <a:off x="457200" y="19202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0CFE8"/>
                </a:solidFill>
              </a:rPr>
              <a:t>To enroll our first 500 students and prove unit economics at scale.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457200" y="2514600"/>
            <a:ext cx="6583680" cy="329184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40080" y="2651760"/>
            <a:ext cx="6217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C050"/>
                </a:solidFill>
              </a:rPr>
              <a:t>Use of Funds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640080" y="3108960"/>
            <a:ext cx="6217920" cy="502920"/>
          </a:xfrm>
          <a:prstGeom prst="rect">
            <a:avLst/>
          </a:prstGeom>
          <a:solidFill>
            <a:srgbClr val="060F1E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640080" y="3108960"/>
            <a:ext cx="54864" cy="502920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822960" y="3108960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Product &amp; Tech Development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4937760" y="310896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B82F6"/>
                </a:solidFill>
              </a:rPr>
              <a:t>35%</a:t>
            </a:r>
            <a:endParaRPr lang="en-US" sz="1400" dirty="0"/>
          </a:p>
        </p:txBody>
      </p:sp>
      <p:sp>
        <p:nvSpPr>
          <p:cNvPr id="38" name="Text 35"/>
          <p:cNvSpPr/>
          <p:nvPr/>
        </p:nvSpPr>
        <p:spPr>
          <a:xfrm>
            <a:off x="5852160" y="310896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0CFE8"/>
                </a:solidFill>
              </a:rPr>
              <a:t>$175K</a:t>
            </a:r>
            <a:endParaRPr lang="en-US" sz="1100" dirty="0"/>
          </a:p>
        </p:txBody>
      </p:sp>
      <p:sp>
        <p:nvSpPr>
          <p:cNvPr id="39" name="Shape 36"/>
          <p:cNvSpPr/>
          <p:nvPr/>
        </p:nvSpPr>
        <p:spPr>
          <a:xfrm>
            <a:off x="640080" y="3749040"/>
            <a:ext cx="6217920" cy="502920"/>
          </a:xfrm>
          <a:prstGeom prst="rect">
            <a:avLst/>
          </a:prstGeom>
          <a:solidFill>
            <a:srgbClr val="060F1E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640080" y="3749040"/>
            <a:ext cx="54864" cy="50292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22960" y="3749040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Marketing &amp; Paid Ads (GCC)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4937760" y="374904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A020"/>
                </a:solidFill>
              </a:rPr>
              <a:t>30%</a:t>
            </a:r>
            <a:endParaRPr lang="en-US" sz="1400" dirty="0"/>
          </a:p>
        </p:txBody>
      </p:sp>
      <p:sp>
        <p:nvSpPr>
          <p:cNvPr id="43" name="Text 40"/>
          <p:cNvSpPr/>
          <p:nvPr/>
        </p:nvSpPr>
        <p:spPr>
          <a:xfrm>
            <a:off x="5852160" y="374904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0CFE8"/>
                </a:solidFill>
              </a:rPr>
              <a:t>$150K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640080" y="4389120"/>
            <a:ext cx="6217920" cy="502920"/>
          </a:xfrm>
          <a:prstGeom prst="rect">
            <a:avLst/>
          </a:prstGeom>
          <a:solidFill>
            <a:srgbClr val="060F1E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640080" y="4389120"/>
            <a:ext cx="54864" cy="502920"/>
          </a:xfrm>
          <a:prstGeom prst="rect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822960" y="4389120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Curriculum &amp; Teachers</a:t>
            </a:r>
            <a:endParaRPr lang="en-US" sz="1100" dirty="0"/>
          </a:p>
        </p:txBody>
      </p:sp>
      <p:sp>
        <p:nvSpPr>
          <p:cNvPr id="47" name="Text 44"/>
          <p:cNvSpPr/>
          <p:nvPr/>
        </p:nvSpPr>
        <p:spPr>
          <a:xfrm>
            <a:off x="4937760" y="438912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20%</a:t>
            </a:r>
            <a:endParaRPr lang="en-US" sz="1400" dirty="0"/>
          </a:p>
        </p:txBody>
      </p:sp>
      <p:sp>
        <p:nvSpPr>
          <p:cNvPr id="48" name="Text 45"/>
          <p:cNvSpPr/>
          <p:nvPr/>
        </p:nvSpPr>
        <p:spPr>
          <a:xfrm>
            <a:off x="5852160" y="438912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0CFE8"/>
                </a:solidFill>
              </a:rPr>
              <a:t>$100K</a:t>
            </a:r>
            <a:endParaRPr lang="en-US" sz="1100" dirty="0"/>
          </a:p>
        </p:txBody>
      </p:sp>
      <p:sp>
        <p:nvSpPr>
          <p:cNvPr id="49" name="Shape 46"/>
          <p:cNvSpPr/>
          <p:nvPr/>
        </p:nvSpPr>
        <p:spPr>
          <a:xfrm>
            <a:off x="640080" y="5029200"/>
            <a:ext cx="6217920" cy="502920"/>
          </a:xfrm>
          <a:prstGeom prst="rect">
            <a:avLst/>
          </a:prstGeom>
          <a:solidFill>
            <a:srgbClr val="060F1E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640080" y="5029200"/>
            <a:ext cx="54864" cy="502920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822960" y="5029200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Operations &amp; Team</a:t>
            </a:r>
            <a:endParaRPr lang="en-US" sz="1100" dirty="0"/>
          </a:p>
        </p:txBody>
      </p:sp>
      <p:sp>
        <p:nvSpPr>
          <p:cNvPr id="52" name="Text 49"/>
          <p:cNvSpPr/>
          <p:nvPr/>
        </p:nvSpPr>
        <p:spPr>
          <a:xfrm>
            <a:off x="4937760" y="502920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5CF6"/>
                </a:solidFill>
              </a:rPr>
              <a:t>15%</a:t>
            </a:r>
            <a:endParaRPr lang="en-US" sz="1400" dirty="0"/>
          </a:p>
        </p:txBody>
      </p:sp>
      <p:sp>
        <p:nvSpPr>
          <p:cNvPr id="53" name="Text 50"/>
          <p:cNvSpPr/>
          <p:nvPr/>
        </p:nvSpPr>
        <p:spPr>
          <a:xfrm>
            <a:off x="5852160" y="502920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0CFE8"/>
                </a:solidFill>
              </a:rPr>
              <a:t>$75K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7315200" y="2514600"/>
            <a:ext cx="4389120" cy="329184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7498080" y="265176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C050"/>
                </a:solidFill>
              </a:rPr>
              <a:t>12-Month Milestones</a:t>
            </a:r>
            <a:endParaRPr lang="en-US" sz="1300" dirty="0"/>
          </a:p>
        </p:txBody>
      </p:sp>
      <p:sp>
        <p:nvSpPr>
          <p:cNvPr id="56" name="Shape 53"/>
          <p:cNvSpPr/>
          <p:nvPr/>
        </p:nvSpPr>
        <p:spPr>
          <a:xfrm>
            <a:off x="7498080" y="3127248"/>
            <a:ext cx="201168" cy="201168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7772400" y="3090672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8A020"/>
                </a:solidFill>
              </a:rPr>
              <a:t>Month 1–2</a:t>
            </a:r>
            <a:endParaRPr lang="en-US" sz="900" dirty="0"/>
          </a:p>
        </p:txBody>
      </p:sp>
      <p:sp>
        <p:nvSpPr>
          <p:cNvPr id="58" name="Text 55"/>
          <p:cNvSpPr/>
          <p:nvPr/>
        </p:nvSpPr>
        <p:spPr>
          <a:xfrm>
            <a:off x="9189720" y="3090672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Launch ads · First 50 students</a:t>
            </a:r>
            <a:endParaRPr lang="en-US" sz="950" dirty="0"/>
          </a:p>
        </p:txBody>
      </p:sp>
      <p:sp>
        <p:nvSpPr>
          <p:cNvPr id="59" name="Shape 56"/>
          <p:cNvSpPr/>
          <p:nvPr/>
        </p:nvSpPr>
        <p:spPr>
          <a:xfrm>
            <a:off x="7498080" y="3648456"/>
            <a:ext cx="201168" cy="201168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7772400" y="361188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8A020"/>
                </a:solidFill>
              </a:rPr>
              <a:t>Month 3–4</a:t>
            </a:r>
            <a:endParaRPr lang="en-US" sz="900" dirty="0"/>
          </a:p>
        </p:txBody>
      </p:sp>
      <p:sp>
        <p:nvSpPr>
          <p:cNvPr id="61" name="Text 58"/>
          <p:cNvSpPr/>
          <p:nvPr/>
        </p:nvSpPr>
        <p:spPr>
          <a:xfrm>
            <a:off x="9189720" y="361188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500 leads · Student portal live</a:t>
            </a:r>
            <a:endParaRPr lang="en-US" sz="950" dirty="0"/>
          </a:p>
        </p:txBody>
      </p:sp>
      <p:sp>
        <p:nvSpPr>
          <p:cNvPr id="62" name="Shape 59"/>
          <p:cNvSpPr/>
          <p:nvPr/>
        </p:nvSpPr>
        <p:spPr>
          <a:xfrm>
            <a:off x="7498080" y="4169664"/>
            <a:ext cx="201168" cy="201168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7772400" y="413308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8A020"/>
                </a:solidFill>
              </a:rPr>
              <a:t>Month 5–6</a:t>
            </a:r>
            <a:endParaRPr lang="en-US" sz="900" dirty="0"/>
          </a:p>
        </p:txBody>
      </p:sp>
      <p:sp>
        <p:nvSpPr>
          <p:cNvPr id="64" name="Text 61"/>
          <p:cNvSpPr/>
          <p:nvPr/>
        </p:nvSpPr>
        <p:spPr>
          <a:xfrm>
            <a:off x="9189720" y="4133088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200 enrolled · Mobile app beta</a:t>
            </a:r>
            <a:endParaRPr lang="en-US" sz="950" dirty="0"/>
          </a:p>
        </p:txBody>
      </p:sp>
      <p:sp>
        <p:nvSpPr>
          <p:cNvPr id="65" name="Shape 62"/>
          <p:cNvSpPr/>
          <p:nvPr/>
        </p:nvSpPr>
        <p:spPr>
          <a:xfrm>
            <a:off x="7498080" y="4690872"/>
            <a:ext cx="201168" cy="201168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7772400" y="4654296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8A020"/>
                </a:solidFill>
              </a:rPr>
              <a:t>Month 9</a:t>
            </a:r>
            <a:endParaRPr lang="en-US" sz="900" dirty="0"/>
          </a:p>
        </p:txBody>
      </p:sp>
      <p:sp>
        <p:nvSpPr>
          <p:cNvPr id="67" name="Text 64"/>
          <p:cNvSpPr/>
          <p:nvPr/>
        </p:nvSpPr>
        <p:spPr>
          <a:xfrm>
            <a:off x="9189720" y="465429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500 students · $60K MRR</a:t>
            </a:r>
            <a:endParaRPr lang="en-US" sz="950" dirty="0"/>
          </a:p>
        </p:txBody>
      </p:sp>
      <p:sp>
        <p:nvSpPr>
          <p:cNvPr id="68" name="Shape 65"/>
          <p:cNvSpPr/>
          <p:nvPr/>
        </p:nvSpPr>
        <p:spPr>
          <a:xfrm>
            <a:off x="7498080" y="5212080"/>
            <a:ext cx="201168" cy="201168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7772400" y="5175504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8A020"/>
                </a:solidFill>
              </a:rPr>
              <a:t>Month 12</a:t>
            </a:r>
            <a:endParaRPr lang="en-US" sz="900" dirty="0"/>
          </a:p>
        </p:txBody>
      </p:sp>
      <p:sp>
        <p:nvSpPr>
          <p:cNvPr id="70" name="Text 67"/>
          <p:cNvSpPr/>
          <p:nvPr/>
        </p:nvSpPr>
        <p:spPr>
          <a:xfrm>
            <a:off x="9189720" y="5175504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Series A ready · $984K ARR</a:t>
            </a:r>
            <a:endParaRPr lang="en-US" sz="950" dirty="0"/>
          </a:p>
        </p:txBody>
      </p:sp>
      <p:sp>
        <p:nvSpPr>
          <p:cNvPr id="71" name="Shape 68"/>
          <p:cNvSpPr/>
          <p:nvPr/>
        </p:nvSpPr>
        <p:spPr>
          <a:xfrm>
            <a:off x="457200" y="5943600"/>
            <a:ext cx="11247120" cy="0"/>
          </a:xfrm>
          <a:prstGeom prst="line">
            <a:avLst/>
          </a:prstGeom>
          <a:noFill/>
          <a:ln w="6350">
            <a:solidFill>
              <a:srgbClr val="1A3160"/>
            </a:solidFill>
            <a:prstDash val="solid"/>
          </a:ln>
        </p:spPr>
      </p:sp>
      <p:sp>
        <p:nvSpPr>
          <p:cNvPr id="72" name="Text 69"/>
          <p:cNvSpPr/>
          <p:nvPr/>
        </p:nvSpPr>
        <p:spPr>
          <a:xfrm>
            <a:off x="457200" y="6016752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F5C050"/>
                </a:solidFill>
              </a:rPr>
              <a:t>Post-raise target: Series A in Month 18 at 1,500+ students · $180K MRR · 3× revenue growth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60F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828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728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9144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8288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27432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36576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45720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54864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6400800"/>
            <a:ext cx="12161520" cy="0"/>
          </a:xfrm>
          <a:prstGeom prst="line">
            <a:avLst/>
          </a:prstGeom>
          <a:noFill/>
          <a:ln w="3810">
            <a:solidFill>
              <a:srgbClr val="1A316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pic>
        <p:nvPicPr>
          <p:cNvPr id="25" name="Image 0" descr="/home/claude/logo_en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160520" y="457200"/>
            <a:ext cx="3840480" cy="1868342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914400" y="1737360"/>
            <a:ext cx="10332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C0CF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Smart Learning for Future Minds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2743200" y="2377440"/>
            <a:ext cx="6675120" cy="0"/>
          </a:xfrm>
          <a:prstGeom prst="line">
            <a:avLst/>
          </a:prstGeom>
          <a:noFill/>
          <a:ln w="12700">
            <a:solidFill>
              <a:srgbClr val="E8A02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14400" y="251460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Let's Build the Future of GCC Education Together</a:t>
            </a:r>
            <a:endParaRPr lang="en-US" sz="2800" dirty="0"/>
          </a:p>
        </p:txBody>
      </p:sp>
      <p:sp>
        <p:nvSpPr>
          <p:cNvPr id="29" name="Shape 26"/>
          <p:cNvSpPr/>
          <p:nvPr/>
        </p:nvSpPr>
        <p:spPr>
          <a:xfrm>
            <a:off x="457200" y="3520440"/>
            <a:ext cx="2743200" cy="118872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457200" y="3520440"/>
            <a:ext cx="2743200" cy="64008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" y="361188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🌐</a:t>
            </a:r>
            <a:endParaRPr lang="en-US" sz="2200" dirty="0"/>
          </a:p>
        </p:txBody>
      </p:sp>
      <p:sp>
        <p:nvSpPr>
          <p:cNvPr id="32" name="Text 29"/>
          <p:cNvSpPr/>
          <p:nvPr/>
        </p:nvSpPr>
        <p:spPr>
          <a:xfrm>
            <a:off x="457200" y="4005072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C0CFE8"/>
                </a:solidFill>
              </a:rPr>
              <a:t>Website</a:t>
            </a:r>
            <a:endParaRPr lang="en-US" sz="900" dirty="0"/>
          </a:p>
        </p:txBody>
      </p:sp>
      <p:sp>
        <p:nvSpPr>
          <p:cNvPr id="33" name="Text 30">
            <a:hlinkClick r:id="rId2" tooltip=""/>
          </p:cNvPr>
          <p:cNvSpPr/>
          <p:nvPr/>
        </p:nvSpPr>
        <p:spPr>
          <a:xfrm>
            <a:off x="457200" y="42519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u="sng" dirty="0">
                <a:solidFill>
                  <a:srgbClr val="F5C050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www.genius-digischool.com</a:t>
            </a:r>
            <a:endParaRPr lang="en-US" sz="950" dirty="0"/>
          </a:p>
        </p:txBody>
      </p:sp>
      <p:sp>
        <p:nvSpPr>
          <p:cNvPr id="34" name="Shape 31"/>
          <p:cNvSpPr/>
          <p:nvPr/>
        </p:nvSpPr>
        <p:spPr>
          <a:xfrm>
            <a:off x="3383280" y="3520440"/>
            <a:ext cx="2743200" cy="118872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35" name="Shape 32"/>
          <p:cNvSpPr/>
          <p:nvPr/>
        </p:nvSpPr>
        <p:spPr>
          <a:xfrm>
            <a:off x="3383280" y="3520440"/>
            <a:ext cx="2743200" cy="64008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3383280" y="361188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📧</a:t>
            </a:r>
            <a:endParaRPr lang="en-US" sz="2200" dirty="0"/>
          </a:p>
        </p:txBody>
      </p:sp>
      <p:sp>
        <p:nvSpPr>
          <p:cNvPr id="37" name="Text 34"/>
          <p:cNvSpPr/>
          <p:nvPr/>
        </p:nvSpPr>
        <p:spPr>
          <a:xfrm>
            <a:off x="3383280" y="4005072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C0CFE8"/>
                </a:solidFill>
              </a:rPr>
              <a:t>Email</a:t>
            </a:r>
            <a:endParaRPr lang="en-US" sz="900" dirty="0"/>
          </a:p>
        </p:txBody>
      </p:sp>
      <p:sp>
        <p:nvSpPr>
          <p:cNvPr id="38" name="Text 35">
            <a:hlinkClick r:id="rId3" tooltip=""/>
          </p:cNvPr>
          <p:cNvSpPr/>
          <p:nvPr/>
        </p:nvSpPr>
        <p:spPr>
          <a:xfrm>
            <a:off x="3383280" y="42519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u="sng" dirty="0">
                <a:solidFill>
                  <a:srgbClr val="F5C050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invest@genius-digischool.com</a:t>
            </a:r>
            <a:endParaRPr lang="en-US" sz="950" dirty="0"/>
          </a:p>
        </p:txBody>
      </p:sp>
      <p:sp>
        <p:nvSpPr>
          <p:cNvPr id="39" name="Shape 36"/>
          <p:cNvSpPr/>
          <p:nvPr/>
        </p:nvSpPr>
        <p:spPr>
          <a:xfrm>
            <a:off x="6309360" y="3520440"/>
            <a:ext cx="2743200" cy="118872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40" name="Shape 37"/>
          <p:cNvSpPr/>
          <p:nvPr/>
        </p:nvSpPr>
        <p:spPr>
          <a:xfrm>
            <a:off x="6309360" y="3520440"/>
            <a:ext cx="2743200" cy="64008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6309360" y="361188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💬</a:t>
            </a:r>
            <a:endParaRPr lang="en-US" sz="2200" dirty="0"/>
          </a:p>
        </p:txBody>
      </p:sp>
      <p:sp>
        <p:nvSpPr>
          <p:cNvPr id="42" name="Text 39"/>
          <p:cNvSpPr/>
          <p:nvPr/>
        </p:nvSpPr>
        <p:spPr>
          <a:xfrm>
            <a:off x="6309360" y="4005072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C0CFE8"/>
                </a:solidFill>
              </a:rPr>
              <a:t>WhatsApp</a:t>
            </a:r>
            <a:endParaRPr lang="en-US" sz="900" dirty="0"/>
          </a:p>
        </p:txBody>
      </p:sp>
      <p:sp>
        <p:nvSpPr>
          <p:cNvPr id="43" name="Text 40">
            <a:hlinkClick r:id="rId4" tooltip=""/>
          </p:cNvPr>
          <p:cNvSpPr/>
          <p:nvPr/>
        </p:nvSpPr>
        <p:spPr>
          <a:xfrm>
            <a:off x="6309360" y="42519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u="sng" dirty="0">
                <a:solidFill>
                  <a:srgbClr val="F5C050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+971 XX XXX XXXX</a:t>
            </a:r>
            <a:endParaRPr lang="en-US" sz="950" dirty="0"/>
          </a:p>
        </p:txBody>
      </p:sp>
      <p:sp>
        <p:nvSpPr>
          <p:cNvPr id="44" name="Shape 41"/>
          <p:cNvSpPr/>
          <p:nvPr/>
        </p:nvSpPr>
        <p:spPr>
          <a:xfrm>
            <a:off x="9235440" y="3520440"/>
            <a:ext cx="2743200" cy="1188720"/>
          </a:xfrm>
          <a:prstGeom prst="rect">
            <a:avLst/>
          </a:prstGeom>
          <a:solidFill>
            <a:srgbClr val="122040">
              <a:alpha val="80000"/>
            </a:srgbClr>
          </a:solidFill>
          <a:ln w="6350">
            <a:solidFill>
              <a:srgbClr val="1A316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45" name="Shape 42"/>
          <p:cNvSpPr/>
          <p:nvPr/>
        </p:nvSpPr>
        <p:spPr>
          <a:xfrm>
            <a:off x="9235440" y="3520440"/>
            <a:ext cx="2743200" cy="64008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9235440" y="361188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📍</a:t>
            </a:r>
            <a:endParaRPr lang="en-US" sz="2200" dirty="0"/>
          </a:p>
        </p:txBody>
      </p:sp>
      <p:sp>
        <p:nvSpPr>
          <p:cNvPr id="47" name="Text 44"/>
          <p:cNvSpPr/>
          <p:nvPr/>
        </p:nvSpPr>
        <p:spPr>
          <a:xfrm>
            <a:off x="9235440" y="4005072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C0CFE8"/>
                </a:solidFill>
              </a:rPr>
              <a:t>Registered</a:t>
            </a:r>
            <a:endParaRPr lang="en-US" sz="900" dirty="0"/>
          </a:p>
        </p:txBody>
      </p:sp>
      <p:sp>
        <p:nvSpPr>
          <p:cNvPr id="48" name="Text 45"/>
          <p:cNvSpPr/>
          <p:nvPr/>
        </p:nvSpPr>
        <p:spPr>
          <a:xfrm>
            <a:off x="9235440" y="42519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5C050"/>
                </a:solidFill>
              </a:rPr>
              <a:t>Dubai, UAE  ·  Est. 2026</a:t>
            </a:r>
            <a:endParaRPr lang="en-US" sz="950" dirty="0"/>
          </a:p>
        </p:txBody>
      </p:sp>
      <p:sp>
        <p:nvSpPr>
          <p:cNvPr id="49" name="Text 46">
            <a:hlinkClick r:id="rId5" tooltip=""/>
          </p:cNvPr>
          <p:cNvSpPr/>
          <p:nvPr/>
        </p:nvSpPr>
        <p:spPr>
          <a:xfrm>
            <a:off x="457200" y="48920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3B82F6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Landing Page</a:t>
            </a:r>
            <a:endParaRPr lang="en-US" sz="900" dirty="0"/>
          </a:p>
        </p:txBody>
      </p:sp>
      <p:sp>
        <p:nvSpPr>
          <p:cNvPr id="50" name="Text 47">
            <a:hlinkClick r:id="rId6" tooltip=""/>
          </p:cNvPr>
          <p:cNvSpPr/>
          <p:nvPr/>
        </p:nvSpPr>
        <p:spPr>
          <a:xfrm>
            <a:off x="3383280" y="48920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3B82F6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 Portal</a:t>
            </a:r>
            <a:endParaRPr lang="en-US" sz="900" dirty="0"/>
          </a:p>
        </p:txBody>
      </p:sp>
      <p:sp>
        <p:nvSpPr>
          <p:cNvPr id="51" name="Text 48">
            <a:hlinkClick r:id="rId7" tooltip=""/>
          </p:cNvPr>
          <p:cNvSpPr/>
          <p:nvPr/>
        </p:nvSpPr>
        <p:spPr>
          <a:xfrm>
            <a:off x="6309360" y="48920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3B82F6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endParaRPr lang="en-US" sz="900" dirty="0"/>
          </a:p>
        </p:txBody>
      </p:sp>
      <p:sp>
        <p:nvSpPr>
          <p:cNvPr id="52" name="Text 49">
            <a:hlinkClick r:id="rId8" tooltip=""/>
          </p:cNvPr>
          <p:cNvSpPr/>
          <p:nvPr/>
        </p:nvSpPr>
        <p:spPr>
          <a:xfrm>
            <a:off x="9235440" y="48920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3B82F6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Instagram</a:t>
            </a:r>
            <a:endParaRPr lang="en-US" sz="900" dirty="0"/>
          </a:p>
        </p:txBody>
      </p:sp>
      <p:sp>
        <p:nvSpPr>
          <p:cNvPr id="53" name="Text 50"/>
          <p:cNvSpPr/>
          <p:nvPr/>
        </p:nvSpPr>
        <p:spPr>
          <a:xfrm>
            <a:off x="914400" y="6309360"/>
            <a:ext cx="10332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97B0"/>
                </a:solidFill>
              </a:rPr>
              <a:t>Confidential &amp; Proprietary  ·  Genius DigiSchool  ©2026  ·  All rights reserved</a:t>
            </a:r>
            <a:endParaRPr lang="en-US" sz="800" dirty="0"/>
          </a:p>
        </p:txBody>
      </p:sp>
      <p:sp>
        <p:nvSpPr>
          <p:cNvPr id="54" name="Shape 51"/>
          <p:cNvSpPr/>
          <p:nvPr/>
        </p:nvSpPr>
        <p:spPr>
          <a:xfrm>
            <a:off x="0" y="6528816"/>
            <a:ext cx="12161520" cy="329184"/>
          </a:xfrm>
          <a:prstGeom prst="rect">
            <a:avLst/>
          </a:prstGeom>
          <a:solidFill>
            <a:srgbClr val="122040"/>
          </a:solidFill>
          <a:ln w="12700">
            <a:solidFill>
              <a:srgbClr val="122040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365760" y="654710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Genius DigiSchool  ·  Confidential &amp; Proprietary  ·  2026</a:t>
            </a:r>
            <a:endParaRPr lang="en-US" sz="800" dirty="0"/>
          </a:p>
        </p:txBody>
      </p:sp>
      <p:sp>
        <p:nvSpPr>
          <p:cNvPr id="56" name="Text 53"/>
          <p:cNvSpPr/>
          <p:nvPr/>
        </p:nvSpPr>
        <p:spPr>
          <a:xfrm>
            <a:off x="11064240" y="654710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0CFE8"/>
                </a:solidFill>
              </a:rPr>
              <a:t>13 / 13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Genius DigiSchool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Genius DigiSchool — Investor Pitch Deck 2026</dc:title>
  <dc:subject>PptxGenJS Presentation</dc:subject>
  <dc:creator>Genius DigiSchool</dc:creator>
  <cp:lastModifiedBy>Genius DigiSchool</cp:lastModifiedBy>
  <cp:revision>1</cp:revision>
  <dcterms:created xsi:type="dcterms:W3CDTF">2026-04-03T20:41:25Z</dcterms:created>
  <dcterms:modified xsi:type="dcterms:W3CDTF">2026-04-03T20:41:25Z</dcterms:modified>
</cp:coreProperties>
</file>